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 type="custom"/>
  <p:notesSz cx="12192000" cy="6858000"/>
  <p:embeddedFontLst>
    <p:embeddedFont>
      <p:font typeface="MiSans" charset="-122" pitchFamily="34"/>
      <p:regular r:id="rId23"/>
    </p:embeddedFont>
    <p:embeddedFont>
      <p:font typeface="思源宋体" charset="-122" pitchFamily="34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_1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bar"/>
          <p:cNvSpPr/>
          <p:nvPr/>
        </p:nvSpPr>
        <p:spPr>
          <a:xfrm>
            <a:off x="609600" y="1219200"/>
            <a:ext cx="711200" cy="63500"/>
          </a:xfrm>
          <a:prstGeom prst="rect">
            <a:avLst/>
          </a:prstGeom>
          <a:solidFill>
            <a:srgbClr val="C9A869"/>
          </a:solidFill>
          <a:ln>
            <a:noFill/>
          </a:ln>
        </p:spPr>
      </p:sp>
      <p:sp>
        <p:nvSpPr>
          <p:cNvPr id="3" name="cover-kicker"/>
          <p:cNvSpPr txBox="1"/>
          <p:nvPr/>
        </p:nvSpPr>
        <p:spPr>
          <a:xfrm>
            <a:off x="609600" y="14732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深度调研 × 架构设计 · 立项汇报 · 2026 年 9 月</a:t>
            </a:r>
            <a:endParaRPr lang="en-US" sz="1100" noProof="1"/>
          </a:p>
        </p:txBody>
      </p:sp>
      <p:sp>
        <p:nvSpPr>
          <p:cNvPr id="4" name="cover-title"/>
          <p:cNvSpPr txBox="1"/>
          <p:nvPr/>
        </p:nvSpPr>
        <p:spPr>
          <a:xfrm>
            <a:off x="609600" y="1905000"/>
            <a:ext cx="96520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0000"/>
              </a:lnSpc>
            </a:pPr>
            <a:r>
              <a:rPr lang="en-US" sz="4400" noProof="1" b="1">
                <a:solidFill>
                  <a:srgbClr val="1E3D59"/>
                </a:solidFill>
                <a:latin typeface="思源宋体"/>
                <a:ea typeface="思源宋体"/>
              </a:rPr>
              <a:t>AI 原生客户引擎</a:t>
            </a:r>
            <a:endParaRPr lang="en-US" sz="4400" noProof="1"/>
          </a:p>
        </p:txBody>
      </p:sp>
      <p:sp>
        <p:nvSpPr>
          <p:cNvPr id="5" name="cover-sub"/>
          <p:cNvSpPr txBox="1"/>
          <p:nvPr/>
        </p:nvSpPr>
        <p:spPr>
          <a:xfrm>
            <a:off x="609600" y="2768600"/>
            <a:ext cx="889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5F6B7A"/>
                </a:solidFill>
                <a:latin typeface="MiSans"/>
                <a:ea typeface="MiSans"/>
              </a:rPr>
              <a:t>汽车客户全生命周期的数据、智能与 Agent 体系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5F6B7A"/>
                </a:solidFill>
                <a:latin typeface="MiSans"/>
                <a:ea typeface="MiSans"/>
              </a:rPr>
              <a:t>——从"管理客户"到"赋能客户"的范式重构</a:t>
            </a:r>
            <a:endParaRPr lang="en-US" sz="1600" noProof="1"/>
          </a:p>
        </p:txBody>
      </p:sp>
      <p:sp>
        <p:nvSpPr>
          <p:cNvPr id="6" name="cover-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191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7" name="cover-meta"/>
          <p:cNvSpPr txBox="1"/>
          <p:nvPr/>
        </p:nvSpPr>
        <p:spPr>
          <a:xfrm>
            <a:off x="609600" y="4470400"/>
            <a:ext cx="88900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200" noProof="1" b="1">
                <a:solidFill>
                  <a:srgbClr val="5F6B7A"/>
                </a:solidFill>
                <a:latin typeface="MiSans"/>
                <a:ea typeface="MiSans"/>
              </a:rPr>
              <a:t>调研规模</a:t>
            </a:r>
            <a:r>
              <a:rPr lang="en-US" sz="1200" noProof="1">
                <a:solidFill>
                  <a:srgbClr val="5F6B7A"/>
                </a:solidFill>
                <a:latin typeface="MiSans"/>
                <a:ea typeface="MiSans"/>
              </a:rPr>
              <a:t>　300+ 次独立检索 · 6 个广域方向 · 11 个深潜维度 · 467 条来源</a:t>
            </a:r>
            <a:endParaRPr lang="en-US" sz="1200" noProof="1"/>
          </a:p>
          <a:p>
            <a:pPr>
              <a:lnSpc>
                <a:spcPct val="190000"/>
              </a:lnSpc>
            </a:pPr>
            <a:r>
              <a:rPr lang="en-US" sz="1200" noProof="1" b="1">
                <a:solidFill>
                  <a:srgbClr val="5F6B7A"/>
                </a:solidFill>
                <a:latin typeface="MiSans"/>
                <a:ea typeface="MiSans"/>
              </a:rPr>
              <a:t>覆盖范围</a:t>
            </a:r>
            <a:r>
              <a:rPr lang="en-US" sz="1200" noProof="1">
                <a:solidFill>
                  <a:srgbClr val="5F6B7A"/>
                </a:solidFill>
                <a:latin typeface="MiSans"/>
                <a:ea typeface="MiSans"/>
              </a:rPr>
              <a:t>　行业现状与开源生态 · 汽车标杆案例 · 七层架构设计 · 合规与路线图</a:t>
            </a:r>
            <a:endParaRPr lang="en-US" sz="1200" noProof="1"/>
          </a:p>
          <a:p>
            <a:pPr>
              <a:lnSpc>
                <a:spcPct val="190000"/>
              </a:lnSpc>
            </a:pPr>
            <a:r>
              <a:rPr lang="en-US" sz="1200" noProof="1" b="1">
                <a:solidFill>
                  <a:srgbClr val="5F6B7A"/>
                </a:solidFill>
                <a:latin typeface="MiSans"/>
                <a:ea typeface="MiSans"/>
              </a:rPr>
              <a:t>口径声明</a:t>
            </a:r>
            <a:r>
              <a:rPr lang="en-US" sz="1200" noProof="1">
                <a:solidFill>
                  <a:srgbClr val="5F6B7A"/>
                </a:solidFill>
                <a:latin typeface="MiSans"/>
                <a:ea typeface="MiSans"/>
              </a:rPr>
              <a:t>　文中效果数字凡标注"厂商自报 / 供应商口径"者，均作上限表述</a:t>
            </a:r>
            <a:endParaRPr lang="en-US" sz="1200" noProof="1"/>
          </a:p>
        </p:txBody>
      </p:sp>
      <p:sp>
        <p:nvSpPr>
          <p:cNvPr id="8" name="cover-rightline"/>
          <p:cNvSpPr/>
          <p:nvPr/>
        </p:nvSpPr>
        <p:spPr>
          <a:xfrm>
            <a:off x="11176000" y="1219200"/>
            <a:ext cx="25400" cy="2159000"/>
          </a:xfrm>
          <a:prstGeom prst="rect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9" name="cover-note"/>
          <p:cNvSpPr txBox="1"/>
          <p:nvPr/>
        </p:nvSpPr>
        <p:spPr>
          <a:xfrm>
            <a:off x="609600" y="6172200"/>
            <a:ext cx="1097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本演示为《AI 原生客户引擎：深度调研与架构设计报告》（5.4 万字 / 467 条参考文献）的汇报浓缩版</a:t>
            </a:r>
            <a:endParaRPr lang="en-US" sz="85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导读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本汇报回答五个问题，对应报告十章证据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q1-num"/>
          <p:cNvSpPr txBox="1"/>
          <p:nvPr/>
        </p:nvSpPr>
        <p:spPr>
          <a:xfrm>
            <a:off x="609600" y="1625600"/>
            <a:ext cx="50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400" noProof="1" b="1">
                <a:solidFill>
                  <a:srgbClr val="C9A869"/>
                </a:solidFill>
                <a:latin typeface="思源宋体"/>
                <a:ea typeface="思源宋体"/>
              </a:rPr>
              <a:t>01</a:t>
            </a:r>
            <a:endParaRPr lang="en-US" sz="2400" noProof="1"/>
          </a:p>
        </p:txBody>
      </p:sp>
      <p:sp>
        <p:nvSpPr>
          <p:cNvPr id="7" name="q1"/>
          <p:cNvSpPr txBox="1"/>
          <p:nvPr/>
        </p:nvSpPr>
        <p:spPr>
          <a:xfrm>
            <a:off x="1270000" y="16256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300" noProof="1" b="1">
                <a:solidFill>
                  <a:srgbClr val="26292E"/>
                </a:solidFill>
                <a:latin typeface="MiSans"/>
                <a:ea typeface="MiSans"/>
              </a:rPr>
              <a:t>为什么传统 CDP 过时了？</a:t>
            </a:r>
            <a:endParaRPr lang="en-US" sz="1300" noProof="1"/>
          </a:p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5F6B7A"/>
                </a:solidFill>
                <a:latin typeface="MiSans"/>
                <a:ea typeface="MiSans"/>
              </a:rPr>
              <a:t>范式转移的证据链与"AI 原生"的判定标准｜报告第 1–2 章</a:t>
            </a:r>
            <a:endParaRPr lang="en-US" sz="1300" noProof="1"/>
          </a:p>
        </p:txBody>
      </p:sp>
      <p:sp>
        <p:nvSpPr>
          <p:cNvPr id="8" name="q1-page"/>
          <p:cNvSpPr txBox="1"/>
          <p:nvPr/>
        </p:nvSpPr>
        <p:spPr>
          <a:xfrm>
            <a:off x="9906000" y="1676400"/>
            <a:ext cx="1676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100" noProof="1">
                <a:solidFill>
                  <a:srgbClr val="41618C"/>
                </a:solidFill>
                <a:latin typeface="MiSans"/>
                <a:ea typeface="MiSans"/>
              </a:rPr>
              <a:t>P4–P9</a:t>
            </a:r>
            <a:endParaRPr lang="en-US" sz="1100" noProof="1"/>
          </a:p>
        </p:txBody>
      </p:sp>
      <p:sp>
        <p:nvSpPr>
          <p:cNvPr id="9" name="l1"/>
          <p:cNvSpPr/>
          <p:nvPr>
            <p:extLst>
              <p:ext uri="{F5677B7D-0D2A-4D9B-9A5C-6D8D7D0E5A5D}">
                <pptd:line encoding="base64url">eyJ2aWV3Qm94IjpbODEyLDFdLCJwb2ludHMiOiIwLDAgODEyLDAiLCJjdXJ2ZSI6InNoYXJwIn0</pptd:line>
              </p:ext>
            </p:extLst>
          </p:nvPr>
        </p:nvSpPr>
        <p:spPr>
          <a:xfrm>
            <a:off x="1270000" y="2489200"/>
            <a:ext cx="10312400" cy="12700"/>
          </a:xfrm>
          <a:custGeom>
            <a:avLst/>
            <a:gdLst/>
            <a:ahLst/>
            <a:cxnLst/>
            <a:rect l="l" t="t" r="r" b="b"/>
            <a:pathLst>
              <a:path w="812" h="1">
                <a:moveTo>
                  <a:pt x="0" y="0"/>
                </a:moveTo>
                <a:lnTo>
                  <a:pt x="812" y="0"/>
                </a:lnTo>
              </a:path>
            </a:pathLst>
          </a:custGeom>
          <a:noFill/>
          <a:ln w="6350">
            <a:solidFill>
              <a:srgbClr val="D8DEE4"/>
            </a:solidFill>
          </a:ln>
        </p:spPr>
      </p:sp>
      <p:sp>
        <p:nvSpPr>
          <p:cNvPr id="10" name="q2-num"/>
          <p:cNvSpPr txBox="1"/>
          <p:nvPr/>
        </p:nvSpPr>
        <p:spPr>
          <a:xfrm>
            <a:off x="609600" y="2692400"/>
            <a:ext cx="50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400" noProof="1" b="1">
                <a:solidFill>
                  <a:srgbClr val="C9A869"/>
                </a:solidFill>
                <a:latin typeface="思源宋体"/>
                <a:ea typeface="思源宋体"/>
              </a:rPr>
              <a:t>02</a:t>
            </a:r>
            <a:endParaRPr lang="en-US" sz="2400" noProof="1"/>
          </a:p>
        </p:txBody>
      </p:sp>
      <p:sp>
        <p:nvSpPr>
          <p:cNvPr id="11" name="q2"/>
          <p:cNvSpPr txBox="1"/>
          <p:nvPr/>
        </p:nvSpPr>
        <p:spPr>
          <a:xfrm>
            <a:off x="1270000" y="26924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300" noProof="1" b="1">
                <a:solidFill>
                  <a:srgbClr val="26292E"/>
                </a:solidFill>
                <a:latin typeface="MiSans"/>
                <a:ea typeface="MiSans"/>
              </a:rPr>
              <a:t>汽车行业标杆已经做到了什么？</a:t>
            </a:r>
            <a:endParaRPr lang="en-US" sz="1300" noProof="1"/>
          </a:p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5F6B7A"/>
                </a:solidFill>
                <a:latin typeface="MiSans"/>
                <a:ea typeface="MiSans"/>
              </a:rPr>
              <a:t>主动服务 / 成交促进 / 用户运营的机制与口径甄别｜报告第 3 章</a:t>
            </a:r>
            <a:endParaRPr lang="en-US" sz="1300" noProof="1"/>
          </a:p>
        </p:txBody>
      </p:sp>
      <p:sp>
        <p:nvSpPr>
          <p:cNvPr id="12" name="q2-page"/>
          <p:cNvSpPr txBox="1"/>
          <p:nvPr/>
        </p:nvSpPr>
        <p:spPr>
          <a:xfrm>
            <a:off x="9906000" y="2743200"/>
            <a:ext cx="1676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100" noProof="1">
                <a:solidFill>
                  <a:srgbClr val="41618C"/>
                </a:solidFill>
                <a:latin typeface="MiSans"/>
                <a:ea typeface="MiSans"/>
              </a:rPr>
              <a:t>P10–P12</a:t>
            </a:r>
            <a:endParaRPr lang="en-US" sz="1100" noProof="1"/>
          </a:p>
        </p:txBody>
      </p:sp>
      <p:sp>
        <p:nvSpPr>
          <p:cNvPr id="13" name="l2"/>
          <p:cNvSpPr/>
          <p:nvPr>
            <p:extLst>
              <p:ext uri="{F5677B7D-0D2A-4D9B-9A5C-6D8D7D0E5A5D}">
                <pptd:line encoding="base64url">eyJ2aWV3Qm94IjpbODEyLDFdLCJwb2ludHMiOiIwLDAgODEyLDAiLCJjdXJ2ZSI6InNoYXJwIn0</pptd:line>
              </p:ext>
            </p:extLst>
          </p:nvPr>
        </p:nvSpPr>
        <p:spPr>
          <a:xfrm>
            <a:off x="1270000" y="3556000"/>
            <a:ext cx="10312400" cy="12700"/>
          </a:xfrm>
          <a:custGeom>
            <a:avLst/>
            <a:gdLst/>
            <a:ahLst/>
            <a:cxnLst/>
            <a:rect l="l" t="t" r="r" b="b"/>
            <a:pathLst>
              <a:path w="812" h="1">
                <a:moveTo>
                  <a:pt x="0" y="0"/>
                </a:moveTo>
                <a:lnTo>
                  <a:pt x="812" y="0"/>
                </a:lnTo>
              </a:path>
            </a:pathLst>
          </a:custGeom>
          <a:noFill/>
          <a:ln w="6350">
            <a:solidFill>
              <a:srgbClr val="D8DEE4"/>
            </a:solidFill>
          </a:ln>
        </p:spPr>
      </p:sp>
      <p:sp>
        <p:nvSpPr>
          <p:cNvPr id="14" name="q3-num"/>
          <p:cNvSpPr txBox="1"/>
          <p:nvPr/>
        </p:nvSpPr>
        <p:spPr>
          <a:xfrm>
            <a:off x="609600" y="3759200"/>
            <a:ext cx="50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400" noProof="1" b="1">
                <a:solidFill>
                  <a:srgbClr val="C9A869"/>
                </a:solidFill>
                <a:latin typeface="思源宋体"/>
                <a:ea typeface="思源宋体"/>
              </a:rPr>
              <a:t>03</a:t>
            </a:r>
            <a:endParaRPr lang="en-US" sz="2400" noProof="1"/>
          </a:p>
        </p:txBody>
      </p:sp>
      <p:sp>
        <p:nvSpPr>
          <p:cNvPr id="15" name="q3"/>
          <p:cNvSpPr txBox="1"/>
          <p:nvPr/>
        </p:nvSpPr>
        <p:spPr>
          <a:xfrm>
            <a:off x="1270000" y="37592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300" noProof="1" b="1">
                <a:solidFill>
                  <a:srgbClr val="26292E"/>
                </a:solidFill>
                <a:latin typeface="MiSans"/>
                <a:ea typeface="MiSans"/>
              </a:rPr>
              <a:t>客户引擎的架构是什么？</a:t>
            </a:r>
            <a:endParaRPr lang="en-US" sz="1300" noProof="1"/>
          </a:p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5F6B7A"/>
                </a:solidFill>
                <a:latin typeface="MiSans"/>
                <a:ea typeface="MiSans"/>
              </a:rPr>
              <a:t>七层参考架构、核心/外围数据、非结构化管线与 OneID｜报告第 4–5 章</a:t>
            </a:r>
            <a:endParaRPr lang="en-US" sz="1300" noProof="1"/>
          </a:p>
        </p:txBody>
      </p:sp>
      <p:sp>
        <p:nvSpPr>
          <p:cNvPr id="16" name="q3-page"/>
          <p:cNvSpPr txBox="1"/>
          <p:nvPr/>
        </p:nvSpPr>
        <p:spPr>
          <a:xfrm>
            <a:off x="9906000" y="3810000"/>
            <a:ext cx="1676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100" noProof="1">
                <a:solidFill>
                  <a:srgbClr val="41618C"/>
                </a:solidFill>
                <a:latin typeface="MiSans"/>
                <a:ea typeface="MiSans"/>
              </a:rPr>
              <a:t>P13–P14</a:t>
            </a:r>
            <a:endParaRPr lang="en-US" sz="1100" noProof="1"/>
          </a:p>
        </p:txBody>
      </p:sp>
      <p:sp>
        <p:nvSpPr>
          <p:cNvPr id="17" name="l3"/>
          <p:cNvSpPr/>
          <p:nvPr>
            <p:extLst>
              <p:ext uri="{F5677B7D-0D2A-4D9B-9A5C-6D8D7D0E5A5D}">
                <pptd:line encoding="base64url">eyJ2aWV3Qm94IjpbODEyLDFdLCJwb2ludHMiOiIwLDAgODEyLDAiLCJjdXJ2ZSI6InNoYXJwIn0</pptd:line>
              </p:ext>
            </p:extLst>
          </p:nvPr>
        </p:nvSpPr>
        <p:spPr>
          <a:xfrm>
            <a:off x="1270000" y="4622800"/>
            <a:ext cx="10312400" cy="12700"/>
          </a:xfrm>
          <a:custGeom>
            <a:avLst/>
            <a:gdLst/>
            <a:ahLst/>
            <a:cxnLst/>
            <a:rect l="l" t="t" r="r" b="b"/>
            <a:pathLst>
              <a:path w="812" h="1">
                <a:moveTo>
                  <a:pt x="0" y="0"/>
                </a:moveTo>
                <a:lnTo>
                  <a:pt x="812" y="0"/>
                </a:lnTo>
              </a:path>
            </a:pathLst>
          </a:custGeom>
          <a:noFill/>
          <a:ln w="6350">
            <a:solidFill>
              <a:srgbClr val="D8DEE4"/>
            </a:solidFill>
          </a:ln>
        </p:spPr>
      </p:sp>
      <p:sp>
        <p:nvSpPr>
          <p:cNvPr id="18" name="q4-num"/>
          <p:cNvSpPr txBox="1"/>
          <p:nvPr/>
        </p:nvSpPr>
        <p:spPr>
          <a:xfrm>
            <a:off x="609600" y="4826000"/>
            <a:ext cx="50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400" noProof="1" b="1">
                <a:solidFill>
                  <a:srgbClr val="C9A869"/>
                </a:solidFill>
                <a:latin typeface="思源宋体"/>
                <a:ea typeface="思源宋体"/>
              </a:rPr>
              <a:t>04</a:t>
            </a:r>
            <a:endParaRPr lang="en-US" sz="2400" noProof="1"/>
          </a:p>
        </p:txBody>
      </p:sp>
      <p:sp>
        <p:nvSpPr>
          <p:cNvPr id="19" name="q4"/>
          <p:cNvSpPr txBox="1"/>
          <p:nvPr/>
        </p:nvSpPr>
        <p:spPr>
          <a:xfrm>
            <a:off x="1270000" y="48260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300" noProof="1" b="1">
                <a:solidFill>
                  <a:srgbClr val="26292E"/>
                </a:solidFill>
                <a:latin typeface="MiSans"/>
                <a:ea typeface="MiSans"/>
              </a:rPr>
              <a:t>理解与 Agent 能力怎么建？</a:t>
            </a:r>
            <a:endParaRPr lang="en-US" sz="1300" noProof="1"/>
          </a:p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5F6B7A"/>
                </a:solidFill>
                <a:latin typeface="MiSans"/>
                <a:ea typeface="MiSans"/>
              </a:rPr>
              <a:t>客户记忆选型纪律、四类 Agent 角色、三大场景引擎｜报告第 6–8 章</a:t>
            </a:r>
            <a:endParaRPr lang="en-US" sz="1300" noProof="1"/>
          </a:p>
        </p:txBody>
      </p:sp>
      <p:sp>
        <p:nvSpPr>
          <p:cNvPr id="20" name="q4-page"/>
          <p:cNvSpPr txBox="1"/>
          <p:nvPr/>
        </p:nvSpPr>
        <p:spPr>
          <a:xfrm>
            <a:off x="9906000" y="4876800"/>
            <a:ext cx="1676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100" noProof="1">
                <a:solidFill>
                  <a:srgbClr val="41618C"/>
                </a:solidFill>
                <a:latin typeface="MiSans"/>
                <a:ea typeface="MiSans"/>
              </a:rPr>
              <a:t>P15–P17</a:t>
            </a:r>
            <a:endParaRPr lang="en-US" sz="1100" noProof="1"/>
          </a:p>
        </p:txBody>
      </p:sp>
      <p:sp>
        <p:nvSpPr>
          <p:cNvPr id="21" name="l4"/>
          <p:cNvSpPr/>
          <p:nvPr>
            <p:extLst>
              <p:ext uri="{F5677B7D-0D2A-4D9B-9A5C-6D8D7D0E5A5D}">
                <pptd:line encoding="base64url">eyJ2aWV3Qm94IjpbODEyLDFdLCJwb2ludHMiOiIwLDAgODEyLDAiLCJjdXJ2ZSI6InNoYXJwIn0</pptd:line>
              </p:ext>
            </p:extLst>
          </p:nvPr>
        </p:nvSpPr>
        <p:spPr>
          <a:xfrm>
            <a:off x="1270000" y="5689600"/>
            <a:ext cx="10312400" cy="12700"/>
          </a:xfrm>
          <a:custGeom>
            <a:avLst/>
            <a:gdLst/>
            <a:ahLst/>
            <a:cxnLst/>
            <a:rect l="l" t="t" r="r" b="b"/>
            <a:pathLst>
              <a:path w="812" h="1">
                <a:moveTo>
                  <a:pt x="0" y="0"/>
                </a:moveTo>
                <a:lnTo>
                  <a:pt x="812" y="0"/>
                </a:lnTo>
              </a:path>
            </a:pathLst>
          </a:custGeom>
          <a:noFill/>
          <a:ln w="6350">
            <a:solidFill>
              <a:srgbClr val="D8DEE4"/>
            </a:solidFill>
          </a:ln>
        </p:spPr>
      </p:sp>
      <p:sp>
        <p:nvSpPr>
          <p:cNvPr id="22" name="q5-num"/>
          <p:cNvSpPr txBox="1"/>
          <p:nvPr/>
        </p:nvSpPr>
        <p:spPr>
          <a:xfrm>
            <a:off x="609600" y="5892800"/>
            <a:ext cx="50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2400" noProof="1" b="1">
                <a:solidFill>
                  <a:srgbClr val="C9A869"/>
                </a:solidFill>
                <a:latin typeface="思源宋体"/>
                <a:ea typeface="思源宋体"/>
              </a:rPr>
              <a:t>05</a:t>
            </a:r>
            <a:endParaRPr lang="en-US" sz="2400" noProof="1"/>
          </a:p>
        </p:txBody>
      </p:sp>
      <p:sp>
        <p:nvSpPr>
          <p:cNvPr id="23" name="q5"/>
          <p:cNvSpPr txBox="1"/>
          <p:nvPr/>
        </p:nvSpPr>
        <p:spPr>
          <a:xfrm>
            <a:off x="1270000" y="58928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300" noProof="1" b="1">
                <a:solidFill>
                  <a:srgbClr val="26292E"/>
                </a:solidFill>
                <a:latin typeface="MiSans"/>
                <a:ea typeface="MiSans"/>
              </a:rPr>
              <a:t>怎么落地、花多少、风险在哪？</a:t>
            </a:r>
            <a:endParaRPr lang="en-US" sz="1300" noProof="1"/>
          </a:p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5F6B7A"/>
                </a:solidFill>
                <a:latin typeface="MiSans"/>
                <a:ea typeface="MiSans"/>
              </a:rPr>
              <a:t>合规架构、开源选型、12 个月路线图与风险登记册｜报告第 9–10 章</a:t>
            </a:r>
            <a:endParaRPr lang="en-US" sz="1300" noProof="1"/>
          </a:p>
        </p:txBody>
      </p:sp>
      <p:sp>
        <p:nvSpPr>
          <p:cNvPr id="24" name="q5-page"/>
          <p:cNvSpPr txBox="1"/>
          <p:nvPr/>
        </p:nvSpPr>
        <p:spPr>
          <a:xfrm>
            <a:off x="9906000" y="5943600"/>
            <a:ext cx="1676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20000"/>
              </a:lnSpc>
            </a:pPr>
            <a:r>
              <a:rPr lang="en-US" sz="1100" noProof="1">
                <a:solidFill>
                  <a:srgbClr val="41618C"/>
                </a:solidFill>
                <a:latin typeface="MiSans"/>
                <a:ea typeface="MiSans"/>
              </a:rPr>
              <a:t>P18–P20</a:t>
            </a:r>
            <a:endParaRPr lang="en-US" sz="1100" noProof="1"/>
          </a:p>
        </p:txBody>
      </p:sp>
      <p:sp>
        <p:nvSpPr>
          <p:cNvPr id="25" name="footer-src"/>
          <p:cNvSpPr txBox="1"/>
          <p:nvPr/>
        </p:nvSpPr>
        <p:spPr>
          <a:xfrm>
            <a:off x="609600" y="6527800"/>
            <a:ext cx="9144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资料来源：报告全文及 467 条参考文献见交付版 Markdown 文档</a:t>
            </a:r>
            <a:endParaRPr lang="en-US" sz="850" noProof="1"/>
          </a:p>
        </p:txBody>
      </p:sp>
      <p:sp>
        <p:nvSpPr>
          <p:cNvPr id="26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02</a:t>
            </a:r>
            <a:endParaRPr lang="en-US" sz="85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核心结论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五个核心判断：不升级 CDP，新建 AI 原生客户引擎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c1-num"/>
          <p:cNvSpPr/>
          <p:nvPr/>
        </p:nvSpPr>
        <p:spPr>
          <a:xfrm>
            <a:off x="609600" y="1549400"/>
            <a:ext cx="330200" cy="330200"/>
          </a:xfrm>
          <a:prstGeom prst="ellipse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7" name="c1-numtext"/>
          <p:cNvSpPr txBox="1"/>
          <p:nvPr/>
        </p:nvSpPr>
        <p:spPr>
          <a:xfrm>
            <a:off x="609600" y="1549400"/>
            <a:ext cx="330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1</a:t>
            </a:r>
            <a:endParaRPr lang="en-US" sz="1200" noProof="1"/>
          </a:p>
        </p:txBody>
      </p:sp>
      <p:sp>
        <p:nvSpPr>
          <p:cNvPr id="8" name="c1"/>
          <p:cNvSpPr txBox="1"/>
          <p:nvPr/>
        </p:nvSpPr>
        <p:spPr>
          <a:xfrm>
            <a:off x="1143000" y="1524000"/>
            <a:ext cx="104394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 b="1">
                <a:solidFill>
                  <a:srgbClr val="26292E"/>
                </a:solidFill>
                <a:latin typeface="MiSans"/>
                <a:ea typeface="MiSans"/>
              </a:rPr>
              <a:t>CDP 品类正在消亡，您的试错不是个案而是行业基线。</a:t>
            </a:r>
            <a:r>
              <a:rPr lang="en-US" sz="1200" noProof="1">
                <a:solidFill>
                  <a:srgbClr val="26292E"/>
                </a:solidFill>
                <a:latin typeface="MiSans"/>
                <a:ea typeface="MiSans"/>
              </a:rPr>
              <a:t>mParticle 估值较峰值缩水 62.5% 卖身，独立 CDP 厂商六周内三连并购；Gartner 调查显示仅 22% 营销者高频使用已购 CDP。</a:t>
            </a:r>
            <a:endParaRPr lang="en-US" sz="1200" noProof="1"/>
          </a:p>
        </p:txBody>
      </p:sp>
      <p:sp>
        <p:nvSpPr>
          <p:cNvPr id="9" name="c2-num"/>
          <p:cNvSpPr/>
          <p:nvPr/>
        </p:nvSpPr>
        <p:spPr>
          <a:xfrm>
            <a:off x="609600" y="2489200"/>
            <a:ext cx="330200" cy="330200"/>
          </a:xfrm>
          <a:prstGeom prst="ellipse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10" name="c2-numtext"/>
          <p:cNvSpPr txBox="1"/>
          <p:nvPr/>
        </p:nvSpPr>
        <p:spPr>
          <a:xfrm>
            <a:off x="609600" y="2489200"/>
            <a:ext cx="330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2</a:t>
            </a:r>
            <a:endParaRPr lang="en-US" sz="1200" noProof="1"/>
          </a:p>
        </p:txBody>
      </p:sp>
      <p:sp>
        <p:nvSpPr>
          <p:cNvPr id="11" name="c2"/>
          <p:cNvSpPr txBox="1"/>
          <p:nvPr/>
        </p:nvSpPr>
        <p:spPr>
          <a:xfrm>
            <a:off x="1143000" y="2463800"/>
            <a:ext cx="104394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 b="1">
                <a:solidFill>
                  <a:srgbClr val="26292E"/>
                </a:solidFill>
                <a:latin typeface="MiSans"/>
                <a:ea typeface="MiSans"/>
              </a:rPr>
              <a:t>方案是七层 AI 原生客户引擎：数据主权在自有湖仓，Agent 是数据的第一读者，合规是第一设计输入。</a:t>
            </a:r>
            <a:r>
              <a:rPr lang="en-US" sz="1200" noProof="1">
                <a:solidFill>
                  <a:srgbClr val="26292E"/>
                </a:solidFill>
                <a:latin typeface="MiSans"/>
                <a:ea typeface="MiSans"/>
              </a:rPr>
              <a:t>从 L0 连接供给到 L6 评估反馈，合规、可观测、人机协同三横切贯穿。</a:t>
            </a:r>
            <a:endParaRPr lang="en-US" sz="1200" noProof="1"/>
          </a:p>
        </p:txBody>
      </p:sp>
      <p:sp>
        <p:nvSpPr>
          <p:cNvPr id="12" name="c3-num"/>
          <p:cNvSpPr/>
          <p:nvPr/>
        </p:nvSpPr>
        <p:spPr>
          <a:xfrm>
            <a:off x="609600" y="3429000"/>
            <a:ext cx="330200" cy="330200"/>
          </a:xfrm>
          <a:prstGeom prst="ellipse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13" name="c3-numtext"/>
          <p:cNvSpPr txBox="1"/>
          <p:nvPr/>
        </p:nvSpPr>
        <p:spPr>
          <a:xfrm>
            <a:off x="609600" y="3429000"/>
            <a:ext cx="330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3</a:t>
            </a:r>
            <a:endParaRPr lang="en-US" sz="1200" noProof="1"/>
          </a:p>
        </p:txBody>
      </p:sp>
      <p:sp>
        <p:nvSpPr>
          <p:cNvPr id="14" name="c3"/>
          <p:cNvSpPr txBox="1"/>
          <p:nvPr/>
        </p:nvSpPr>
        <p:spPr>
          <a:xfrm>
            <a:off x="1143000" y="3403600"/>
            <a:ext cx="104394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 b="1">
                <a:solidFill>
                  <a:srgbClr val="26292E"/>
                </a:solidFill>
                <a:latin typeface="MiSans"/>
                <a:ea typeface="MiSans"/>
              </a:rPr>
              <a:t>一期主场景选主动服务，而非促进成交。</a:t>
            </a:r>
            <a:r>
              <a:rPr lang="en-US" sz="1200" noProof="1">
                <a:solidFill>
                  <a:srgbClr val="26292E"/>
                </a:solidFill>
                <a:latin typeface="MiSans"/>
                <a:ea typeface="MiSans"/>
              </a:rPr>
              <a:t>它是唯一被端到端经济账验证的赛道：问界/特斯拉标杆机制公开、工程延迟基准现成、合规授权明确、可做对照实验；MVP 为维修进度主动推送。</a:t>
            </a:r>
            <a:endParaRPr lang="en-US" sz="1200" noProof="1"/>
          </a:p>
        </p:txBody>
      </p:sp>
      <p:sp>
        <p:nvSpPr>
          <p:cNvPr id="15" name="c4-num"/>
          <p:cNvSpPr/>
          <p:nvPr/>
        </p:nvSpPr>
        <p:spPr>
          <a:xfrm>
            <a:off x="609600" y="4368800"/>
            <a:ext cx="330200" cy="330200"/>
          </a:xfrm>
          <a:prstGeom prst="ellipse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16" name="c4-numtext"/>
          <p:cNvSpPr txBox="1"/>
          <p:nvPr/>
        </p:nvSpPr>
        <p:spPr>
          <a:xfrm>
            <a:off x="609600" y="4368800"/>
            <a:ext cx="330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4</a:t>
            </a:r>
            <a:endParaRPr lang="en-US" sz="1200" noProof="1"/>
          </a:p>
        </p:txBody>
      </p:sp>
      <p:sp>
        <p:nvSpPr>
          <p:cNvPr id="17" name="c4"/>
          <p:cNvSpPr txBox="1"/>
          <p:nvPr/>
        </p:nvSpPr>
        <p:spPr>
          <a:xfrm>
            <a:off x="1143000" y="4343400"/>
            <a:ext cx="104394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 b="1">
                <a:solidFill>
                  <a:srgbClr val="26292E"/>
                </a:solidFill>
                <a:latin typeface="MiSans"/>
                <a:ea typeface="MiSans"/>
              </a:rPr>
              <a:t>客户记忆组件不预选型、先实测。</a:t>
            </a:r>
            <a:r>
              <a:rPr lang="en-US" sz="1200" noProof="1">
                <a:solidFill>
                  <a:srgbClr val="26292E"/>
                </a:solidFill>
                <a:latin typeface="MiSans"/>
                <a:ea typeface="MiSans"/>
              </a:rPr>
              <a:t>公开基准中厂商自报与独立复测最高相差达 45 个百分点，且"删除合规"恰是开源框架实测最弱的一轴——须用自有语料建 30 题以上 golden set 再定选型。</a:t>
            </a:r>
            <a:endParaRPr lang="en-US" sz="1200" noProof="1"/>
          </a:p>
        </p:txBody>
      </p:sp>
      <p:sp>
        <p:nvSpPr>
          <p:cNvPr id="18" name="c5-num"/>
          <p:cNvSpPr/>
          <p:nvPr/>
        </p:nvSpPr>
        <p:spPr>
          <a:xfrm>
            <a:off x="609600" y="5308600"/>
            <a:ext cx="330200" cy="330200"/>
          </a:xfrm>
          <a:prstGeom prst="ellipse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19" name="c5-numtext"/>
          <p:cNvSpPr txBox="1"/>
          <p:nvPr/>
        </p:nvSpPr>
        <p:spPr>
          <a:xfrm>
            <a:off x="609600" y="5308600"/>
            <a:ext cx="3302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5</a:t>
            </a:r>
            <a:endParaRPr lang="en-US" sz="1200" noProof="1"/>
          </a:p>
        </p:txBody>
      </p:sp>
      <p:sp>
        <p:nvSpPr>
          <p:cNvPr id="20" name="c5"/>
          <p:cNvSpPr txBox="1"/>
          <p:nvPr/>
        </p:nvSpPr>
        <p:spPr>
          <a:xfrm>
            <a:off x="1143000" y="5283200"/>
            <a:ext cx="104394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 b="1">
                <a:solidFill>
                  <a:srgbClr val="26292E"/>
                </a:solidFill>
                <a:latin typeface="MiSans"/>
                <a:ea typeface="MiSans"/>
              </a:rPr>
              <a:t>身份主权自持，企微只是通道。</a:t>
            </a:r>
            <a:r>
              <a:rPr lang="en-US" sz="1200" noProof="1">
                <a:solidFill>
                  <a:srgbClr val="26292E"/>
                </a:solidFill>
                <a:latin typeface="MiSans"/>
                <a:ea typeface="MiSans"/>
              </a:rPr>
              <a:t>以 UnionID、手机号等强标识主键落自有湖仓，SCRM 厂商可换、身份资产不丢；企微会话存档官方价 2026 年 1 月已翻倍，通道与数据资产必须解耦。</a:t>
            </a:r>
            <a:endParaRPr lang="en-US" sz="1200" noProof="1"/>
          </a:p>
        </p:txBody>
      </p:sp>
      <p:sp>
        <p:nvSpPr>
          <p:cNvPr id="21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资料来源：Gartner（2025）；mParticle 并购公开报道（2025）；企业微信官方公告（2025-12）；详细出处见报告参考文献</a:t>
            </a:r>
            <a:endParaRPr lang="en-US" sz="850" noProof="1"/>
          </a:p>
        </p:txBody>
      </p:sp>
      <p:sp>
        <p:nvSpPr>
          <p:cNvPr id="22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03</a:t>
            </a:r>
            <a:endParaRPr lang="en-US" sz="85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范式转移 · 证据链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三条独立证据线汇聚：CDP 成了"别人家 AI 的燃料"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col1-head"/>
          <p:cNvSpPr txBox="1"/>
          <p:nvPr/>
        </p:nvSpPr>
        <p:spPr>
          <a:xfrm>
            <a:off x="609600" y="14986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E3D59"/>
                </a:solidFill>
                <a:latin typeface="MiSans"/>
                <a:ea typeface="MiSans"/>
              </a:rPr>
              <a:t>① 资本线：三连并购</a:t>
            </a:r>
            <a:endParaRPr lang="en-US" sz="1300" noProof="1"/>
          </a:p>
        </p:txBody>
      </p:sp>
      <p:sp>
        <p:nvSpPr>
          <p:cNvPr id="7" name="col1-body"/>
          <p:cNvSpPr txBox="1"/>
          <p:nvPr/>
        </p:nvSpPr>
        <p:spPr>
          <a:xfrm>
            <a:off x="609600" y="1828800"/>
            <a:ext cx="3429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ActionIQ→Uniphore、Lytics 资本断供、mParticle 卖身，六周内相继发生；Census→Fivetran。</a:t>
            </a:r>
            <a:endParaRPr lang="en-US" sz="105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买方均非 Martech 公司——CDP 的数据资产被 AI 公司收编。</a:t>
            </a:r>
            <a:endParaRPr lang="en-US" sz="1050" noProof="1"/>
          </a:p>
        </p:txBody>
      </p:sp>
      <p:sp>
        <p:nvSpPr>
          <p:cNvPr id="8" name="col2-head"/>
          <p:cNvSpPr txBox="1"/>
          <p:nvPr/>
        </p:nvSpPr>
        <p:spPr>
          <a:xfrm>
            <a:off x="4381500" y="14986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E3D59"/>
                </a:solidFill>
                <a:latin typeface="MiSans"/>
                <a:ea typeface="MiSans"/>
              </a:rPr>
              <a:t>② 使用线：建了不用</a:t>
            </a:r>
            <a:endParaRPr lang="en-US" sz="1300" noProof="1"/>
          </a:p>
        </p:txBody>
      </p:sp>
      <p:sp>
        <p:nvSpPr>
          <p:cNvPr id="9" name="col2-body"/>
          <p:cNvSpPr txBox="1"/>
          <p:nvPr/>
        </p:nvSpPr>
        <p:spPr>
          <a:xfrm>
            <a:off x="4381500" y="1828800"/>
            <a:ext cx="3429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仅 22% 营销者对已购 CDP 高使用率（Gartner 2025 MQ 所引调查）；已部署 CDP 平均只用上 47% 的能力（Gartner 2023 营销技术调查，2022 年为 55%），逐年恶化。</a:t>
            </a:r>
            <a:endParaRPr lang="en-US" sz="1050" noProof="1"/>
          </a:p>
        </p:txBody>
      </p:sp>
      <p:sp>
        <p:nvSpPr>
          <p:cNvPr id="10" name="col3-head"/>
          <p:cNvSpPr txBox="1"/>
          <p:nvPr/>
        </p:nvSpPr>
        <p:spPr>
          <a:xfrm>
            <a:off x="8153400" y="14986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 b="1">
                <a:solidFill>
                  <a:srgbClr val="1E3D59"/>
                </a:solidFill>
                <a:latin typeface="MiSans"/>
                <a:ea typeface="MiSans"/>
              </a:rPr>
              <a:t>③ 内部人归因</a:t>
            </a:r>
            <a:endParaRPr lang="en-US" sz="1300" noProof="1"/>
          </a:p>
        </p:txBody>
      </p:sp>
      <p:sp>
        <p:nvSpPr>
          <p:cNvPr id="11" name="col3-body"/>
          <p:cNvSpPr txBox="1"/>
          <p:nvPr/>
        </p:nvSpPr>
        <p:spPr>
          <a:xfrm>
            <a:off x="8153400" y="1828800"/>
            <a:ext cx="3429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收购方 Rokt CEO 点破：CDP 不直接参与投放、归因或竞价决策，离"价值创造层"太远，持续投入难自证。</a:t>
            </a:r>
            <a:endParaRPr lang="en-US" sz="1050" noProof="1"/>
          </a:p>
          <a:p>
            <a:pPr>
              <a:lnSpc>
                <a:spcPct val="155000"/>
              </a:lnSpc>
              <a:spcBef>
                <a:spcPts val="600"/>
              </a:spcBef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与我们"数据不丰富、不知道怎么用"的试错互相印证。</a:t>
            </a:r>
            <a:endParaRPr lang="en-US" sz="1050" noProof="1"/>
          </a:p>
        </p:txBody>
      </p:sp>
      <p:sp>
        <p:nvSpPr>
          <p:cNvPr id="12" name="bignum1"/>
          <p:cNvSpPr txBox="1"/>
          <p:nvPr/>
        </p:nvSpPr>
        <p:spPr>
          <a:xfrm>
            <a:off x="609600" y="3454400"/>
            <a:ext cx="3429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400" noProof="1" b="1">
                <a:solidFill>
                  <a:srgbClr val="C9A869"/>
                </a:solidFill>
                <a:latin typeface="思源宋体"/>
                <a:ea typeface="思源宋体"/>
              </a:rPr>
              <a:t>-62.5%</a:t>
            </a:r>
            <a:endParaRPr lang="en-US" sz="3400" noProof="1"/>
          </a:p>
        </p:txBody>
      </p:sp>
      <p:sp>
        <p:nvSpPr>
          <p:cNvPr id="13" name="bignum1-cap"/>
          <p:cNvSpPr txBox="1"/>
          <p:nvPr/>
        </p:nvSpPr>
        <p:spPr>
          <a:xfrm>
            <a:off x="609600" y="419100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mParticle 卖身价较 2021 年峰值估值的缩水幅度（$800M→$300M）</a:t>
            </a:r>
            <a:endParaRPr lang="en-US" sz="1000" noProof="1"/>
          </a:p>
        </p:txBody>
      </p:sp>
      <p:sp>
        <p:nvSpPr>
          <p:cNvPr id="14" name="bignum2"/>
          <p:cNvSpPr txBox="1"/>
          <p:nvPr/>
        </p:nvSpPr>
        <p:spPr>
          <a:xfrm>
            <a:off x="4381500" y="3454400"/>
            <a:ext cx="3429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400" noProof="1" b="1">
                <a:solidFill>
                  <a:srgbClr val="C9A869"/>
                </a:solidFill>
                <a:latin typeface="思源宋体"/>
                <a:ea typeface="思源宋体"/>
              </a:rPr>
              <a:t>22%</a:t>
            </a:r>
            <a:endParaRPr lang="en-US" sz="3400" noProof="1"/>
          </a:p>
        </p:txBody>
      </p:sp>
      <p:sp>
        <p:nvSpPr>
          <p:cNvPr id="15" name="bignum2-cap"/>
          <p:cNvSpPr txBox="1"/>
          <p:nvPr/>
        </p:nvSpPr>
        <p:spPr>
          <a:xfrm>
            <a:off x="4381500" y="419100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对已购 CDP 报告"高使用率"的营销者占比（Gartner，2025）</a:t>
            </a:r>
            <a:endParaRPr lang="en-US" sz="1000" noProof="1"/>
          </a:p>
        </p:txBody>
      </p:sp>
      <p:sp>
        <p:nvSpPr>
          <p:cNvPr id="16" name="bignum3"/>
          <p:cNvSpPr txBox="1"/>
          <p:nvPr/>
        </p:nvSpPr>
        <p:spPr>
          <a:xfrm>
            <a:off x="8153400" y="3454400"/>
            <a:ext cx="3429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400" noProof="1" b="1">
                <a:solidFill>
                  <a:srgbClr val="C9A869"/>
                </a:solidFill>
                <a:latin typeface="思源宋体"/>
                <a:ea typeface="思源宋体"/>
              </a:rPr>
              <a:t>47%</a:t>
            </a:r>
            <a:endParaRPr lang="en-US" sz="3400" noProof="1"/>
          </a:p>
        </p:txBody>
      </p:sp>
      <p:sp>
        <p:nvSpPr>
          <p:cNvPr id="17" name="bignum3-cap"/>
          <p:cNvSpPr txBox="1"/>
          <p:nvPr/>
        </p:nvSpPr>
        <p:spPr>
          <a:xfrm>
            <a:off x="8153400" y="4191000"/>
            <a:ext cx="3429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已部署 CDP 的平均能力利用率，2022 年为 55%（Gartner 2023 调查）</a:t>
            </a:r>
            <a:endParaRPr lang="en-US" sz="1000" noProof="1"/>
          </a:p>
        </p:txBody>
      </p:sp>
      <p:sp>
        <p:nvSpPr>
          <p:cNvPr id="18" name="table-title"/>
          <p:cNvSpPr txBox="1"/>
          <p:nvPr/>
        </p:nvSpPr>
        <p:spPr>
          <a:xfrm>
            <a:off x="609600" y="47244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独立 CDP 厂商 2025 年退出事件（公开报道汇总）</a:t>
            </a:r>
            <a:endParaRPr lang="en-US" sz="1200" noProof="1"/>
          </a:p>
        </p:txBody>
      </p:sp>
      <p:graphicFrame>
        <p:nvGraphicFramePr>
          <p:cNvPr id="19" name="fall-table"/>
          <p:cNvGraphicFramePr>
            <a:graphicFrameLocks noGrp="1"/>
          </p:cNvGraphicFramePr>
          <p:nvPr/>
        </p:nvGraphicFramePr>
        <p:xfrm>
          <a:off x="609600" y="5029200"/>
          <a:ext cx="10972800" cy="1270000"/>
        </p:xfrm>
        <a:graphic>
          <a:graphicData uri="http://schemas.openxmlformats.org/drawingml/2006/table">
            <a:tbl>
              <a:tblPr/>
              <a:tblGrid>
                <a:gridCol w="2194560"/>
                <a:gridCol w="2194560"/>
                <a:gridCol w="2633472"/>
                <a:gridCol w="3950208"/>
              </a:tblGrid>
              <a:tr h="3556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厂商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结局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买方/方向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信号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3048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mParticle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$300M 卖身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Rokt（广告科技）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估值较峰值 -62.5%，仅略高于累计融资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3048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ActionIQ / Lytics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被收购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Uniphore 等（非 Martech）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Lytics 2019 年后零融资，无力完成 AI 转型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3048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Census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并入 Fivetran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数据管道公司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Composable 阵营同样被收编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资料来源：Gartner（2023/2025）；各并购案公开报道（2025）；Rokt CEO 访谈（2025）。详见报告第 1 章</a:t>
            </a:r>
            <a:endParaRPr lang="en-US" sz="850" noProof="1"/>
          </a:p>
        </p:txBody>
      </p:sp>
      <p:sp>
        <p:nvSpPr>
          <p:cNvPr id="21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04</a:t>
            </a:r>
            <a:endParaRPr lang="en-US" sz="85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范式转移 · 定义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AI 原生的判定：Agent 是数据的第一读者，而非外挂的问答框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std-head"/>
          <p:cNvSpPr txBox="1"/>
          <p:nvPr/>
        </p:nvSpPr>
        <p:spPr>
          <a:xfrm>
            <a:off x="609600" y="1473200"/>
            <a:ext cx="3556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四条判定标准（全部满足才算 AI 原生）</a:t>
            </a:r>
            <a:endParaRPr lang="en-US" sz="1200" noProof="1"/>
          </a:p>
        </p:txBody>
      </p:sp>
      <p:sp>
        <p:nvSpPr>
          <p:cNvPr id="7" name="std1"/>
          <p:cNvSpPr txBox="1"/>
          <p:nvPr/>
        </p:nvSpPr>
        <p:spPr>
          <a:xfrm>
            <a:off x="609600" y="1803400"/>
            <a:ext cx="355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50" noProof="1" b="1">
                <a:solidFill>
                  <a:srgbClr val="C9A869"/>
                </a:solidFill>
                <a:latin typeface="MiSans"/>
                <a:ea typeface="MiSans"/>
              </a:rPr>
              <a:t>①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Agent 是数据第一读者</a:t>
            </a:r>
            <a:endParaRPr lang="en-US" sz="1050" noProof="1"/>
          </a:p>
          <a:p>
            <a:pPr>
              <a:lnSpc>
                <a:spcPct val="150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数据按 agent 的消费方式（语义层+工具+上下文 API）组织，而非按报表</a:t>
            </a:r>
            <a:endParaRPr lang="en-US" sz="1050" noProof="1"/>
          </a:p>
        </p:txBody>
      </p:sp>
      <p:sp>
        <p:nvSpPr>
          <p:cNvPr id="8" name="std2"/>
          <p:cNvSpPr txBox="1"/>
          <p:nvPr/>
        </p:nvSpPr>
        <p:spPr>
          <a:xfrm>
            <a:off x="609600" y="2946400"/>
            <a:ext cx="355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50" noProof="1" b="1">
                <a:solidFill>
                  <a:srgbClr val="C9A869"/>
                </a:solidFill>
                <a:latin typeface="MiSans"/>
                <a:ea typeface="MiSans"/>
              </a:rPr>
              <a:t>②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决策与执行闭环在线</a:t>
            </a:r>
            <a:endParaRPr lang="en-US" sz="1050" noProof="1"/>
          </a:p>
          <a:p>
            <a:pPr>
              <a:lnSpc>
                <a:spcPct val="150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从洞察到触达动作在系统内完成，候选动作必须包含"不动作"</a:t>
            </a:r>
            <a:endParaRPr lang="en-US" sz="1050" noProof="1"/>
          </a:p>
        </p:txBody>
      </p:sp>
      <p:sp>
        <p:nvSpPr>
          <p:cNvPr id="9" name="std3"/>
          <p:cNvSpPr txBox="1"/>
          <p:nvPr/>
        </p:nvSpPr>
        <p:spPr>
          <a:xfrm>
            <a:off x="609600" y="4089400"/>
            <a:ext cx="355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50" noProof="1" b="1">
                <a:solidFill>
                  <a:srgbClr val="C9A869"/>
                </a:solidFill>
                <a:latin typeface="MiSans"/>
                <a:ea typeface="MiSans"/>
              </a:rPr>
              <a:t>③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评估反馈内建</a:t>
            </a:r>
            <a:endParaRPr lang="en-US" sz="1050" noProof="1"/>
          </a:p>
          <a:p>
            <a:pPr>
              <a:lnSpc>
                <a:spcPct val="150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随机 holdout 对照与 uplift 度量是平台组件，归因≠增量</a:t>
            </a:r>
            <a:endParaRPr lang="en-US" sz="1050" noProof="1"/>
          </a:p>
        </p:txBody>
      </p:sp>
      <p:sp>
        <p:nvSpPr>
          <p:cNvPr id="10" name="std4"/>
          <p:cNvSpPr txBox="1"/>
          <p:nvPr/>
        </p:nvSpPr>
        <p:spPr>
          <a:xfrm>
            <a:off x="609600" y="5232400"/>
            <a:ext cx="355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50" noProof="1" b="1">
                <a:solidFill>
                  <a:srgbClr val="C9A869"/>
                </a:solidFill>
                <a:latin typeface="MiSans"/>
                <a:ea typeface="MiSans"/>
              </a:rPr>
              <a:t>④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统一画像是"引用"而非黄金记录</a:t>
            </a:r>
            <a:endParaRPr lang="en-US" sz="1050" noProof="1"/>
          </a:p>
          <a:p>
            <a:pPr>
              <a:lnSpc>
                <a:spcPct val="150000"/>
              </a:lnSpc>
            </a:pP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按用途选值+属性级 survivorship，取代单一真理源</a:t>
            </a:r>
            <a:endParaRPr lang="en-US" sz="1050" noProof="1"/>
          </a:p>
        </p:txBody>
      </p:sp>
      <p:graphicFrame>
        <p:nvGraphicFramePr>
          <p:cNvPr id="11" name="matrix-table"/>
          <p:cNvGraphicFramePr>
            <a:graphicFrameLocks noGrp="1"/>
          </p:cNvGraphicFramePr>
          <p:nvPr/>
        </p:nvGraphicFramePr>
        <p:xfrm>
          <a:off x="4572000" y="1473200"/>
          <a:ext cx="7010400" cy="4826000"/>
        </p:xfrm>
        <a:graphic>
          <a:graphicData uri="http://schemas.openxmlformats.org/drawingml/2006/table">
            <a:tbl>
              <a:tblPr/>
              <a:tblGrid>
                <a:gridCol w="1682496"/>
                <a:gridCol w="2523744"/>
                <a:gridCol w="2804160"/>
              </a:tblGrid>
              <a:tr h="62738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维度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传统 CDP / CRM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AI 原生客户引擎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数据范围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结构化交易/行为事件为主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录音、聊天、舆情等非结构化全量入湖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非结构化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不支持或外挂附件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语音/会话/情绪理解为原生管线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时效性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T+1 批处理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事件驱动，供给按延迟分级至 sub-100ms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消费方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人（运营/分析师看报表）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Agent 优先，人通过 copilot 协同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价值闭环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止于分群与导出名单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决策-执行-评估在线闭环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9977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度量方式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归因报表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holdout 对照 + uplift 增量度量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资料来源：Salesforce / Adobe / Sierra / Databricks 官方架构文档（2025–2026）；差异分析详见报告第 1 章</a:t>
            </a:r>
            <a:endParaRPr lang="en-US" sz="850" noProof="1"/>
          </a:p>
        </p:txBody>
      </p:sp>
      <p:sp>
        <p:nvSpPr>
          <p:cNvPr id="13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05</a:t>
            </a:r>
            <a:endParaRPr lang="en-US" sz="85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行业扫描 · 厂商生态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厂商生态剧变：数据底座+Agent 合并收费，按结果计费成硬指标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pic>
        <p:nvPicPr>
          <p:cNvPr id="6" name="arr-img"/>
          <p:cNvPicPr/>
          <p:nvPr/>
        </p:nvPicPr>
        <p:blipFill>
          <a:blip r:embed="rId2"/>
          <a:srcRect l="-3485" r="-3485"/>
          <a:stretch>
            <a:fillRect/>
          </a:stretch>
        </p:blipFill>
        <p:spPr>
          <a:xfrm>
            <a:off x="609600" y="1473200"/>
            <a:ext cx="5461000" cy="3175000"/>
          </a:xfrm>
          <a:prstGeom prst="rect">
            <a:avLst/>
          </a:prstGeom>
          <a:ln>
            <a:noFill/>
          </a:ln>
        </p:spPr>
      </p:pic>
      <p:sp>
        <p:nvSpPr>
          <p:cNvPr id="7" name="arr-note"/>
          <p:cNvSpPr txBox="1"/>
          <p:nvPr/>
        </p:nvSpPr>
        <p:spPr>
          <a:xfrm>
            <a:off x="609600" y="4699000"/>
            <a:ext cx="5461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读图：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Salesforce 把数据云与 Agent 打包为同一收入线（ARR 口径含 Informatica 并表），"数据底座+Agent"一体化已是套件厂商的标准叙事。</a:t>
            </a:r>
            <a:endParaRPr lang="en-US" sz="1000" noProof="1"/>
          </a:p>
        </p:txBody>
      </p:sp>
      <p:sp>
        <p:nvSpPr>
          <p:cNvPr id="8" name="price-head"/>
          <p:cNvSpPr txBox="1"/>
          <p:nvPr/>
        </p:nvSpPr>
        <p:spPr>
          <a:xfrm>
            <a:off x="6477000" y="14732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定价革命：按结果计费（outcome-based）</a:t>
            </a:r>
            <a:endParaRPr lang="en-US" sz="1200" noProof="1"/>
          </a:p>
        </p:txBody>
      </p:sp>
      <p:graphicFrame>
        <p:nvGraphicFramePr>
          <p:cNvPr id="9" name="price-table"/>
          <p:cNvGraphicFramePr>
            <a:graphicFrameLocks noGrp="1"/>
          </p:cNvGraphicFramePr>
          <p:nvPr/>
        </p:nvGraphicFramePr>
        <p:xfrm>
          <a:off x="6477000" y="1778000"/>
          <a:ext cx="5105400" cy="1905000"/>
        </p:xfrm>
        <a:graphic>
          <a:graphicData uri="http://schemas.openxmlformats.org/drawingml/2006/table">
            <a:tbl>
              <a:tblPr/>
              <a:tblGrid>
                <a:gridCol w="1735836"/>
                <a:gridCol w="1531620"/>
                <a:gridCol w="1837944"/>
              </a:tblGrid>
              <a:tr h="4191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厂商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单价口径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备注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4953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Intercom Fin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$0.99 / 解决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含"假定解决"争议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953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Zendesk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$1.2–1.5 / 验证解决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2026-05 三层复核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953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HubSpot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$0.50 / 解决对话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Breeze 客服 Agent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price-note"/>
          <p:cNvSpPr txBox="1"/>
          <p:nvPr/>
        </p:nvSpPr>
        <p:spPr>
          <a:xfrm>
            <a:off x="6477000" y="3784600"/>
            <a:ext cx="51054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客服 AI 采购单价已透明到 $0.5–2.5/解决（人工 $5–12）。</a:t>
            </a: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自建的赢面不在单价，而在数据主权与跨域编排。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Gartner 预测 2028 年过半企业只为"工作流结果"付费。</a:t>
            </a:r>
            <a:endParaRPr lang="en-US" sz="1000" noProof="1"/>
          </a:p>
        </p:txBody>
      </p:sp>
      <p:sp>
        <p:nvSpPr>
          <p:cNvPr id="11" name="cn-head"/>
          <p:cNvSpPr txBox="1"/>
          <p:nvPr/>
        </p:nvSpPr>
        <p:spPr>
          <a:xfrm>
            <a:off x="6477000" y="47244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国内格局（甄别软文后）</a:t>
            </a:r>
            <a:endParaRPr lang="en-US" sz="1200" noProof="1"/>
          </a:p>
        </p:txBody>
      </p:sp>
      <p:sp>
        <p:nvSpPr>
          <p:cNvPr id="12" name="cn-body"/>
          <p:cNvSpPr txBox="1"/>
          <p:nvPr/>
        </p:nvSpPr>
        <p:spPr>
          <a:xfrm>
            <a:off x="6477000" y="5003800"/>
            <a:ext cx="51054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销售易 NeoAgent 2.0（腾讯控股，接混元）与纷享销客 Agentic CRM 为主角；</a:t>
            </a:r>
            <a:endParaRPr lang="en-US" sz="1000" noProof="1"/>
          </a:p>
          <a:p>
            <a:pPr>
              <a:lnSpc>
                <a:spcPct val="15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神策有明确车企 CDP 方案（可对接评估，但量化 ROI 公开数据缺失）；</a:t>
            </a:r>
            <a:endParaRPr lang="en-US" sz="1000" noProof="1"/>
          </a:p>
          <a:p>
            <a:pPr>
              <a:lnSpc>
                <a:spcPct val="15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企微 SCRM 洗牌后头部化，与 Agent 融合度仍低；</a:t>
            </a:r>
            <a:endParaRPr lang="en-US" sz="1000" noProof="1"/>
          </a:p>
          <a:p>
            <a:pPr>
              <a:lnSpc>
                <a:spcPct val="15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本土 CRM 份额 2026 年预计过半（54.3%，转引口径）。</a:t>
            </a:r>
            <a:endParaRPr lang="en-US" sz="1000" noProof="1"/>
          </a:p>
        </p:txBody>
      </p:sp>
      <p:sp>
        <p:nvSpPr>
          <p:cNvPr id="13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资料来源：Salesforce 财报与新闻稿（2025–2026）；各厂商定价页（2026）；Gartner（2026-04，预测口径）。详见报告第 2 章</a:t>
            </a:r>
            <a:endParaRPr lang="en-US" sz="850" noProof="1"/>
          </a:p>
        </p:txBody>
      </p:sp>
      <p:sp>
        <p:nvSpPr>
          <p:cNvPr id="14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06</a:t>
            </a:r>
            <a:endParaRPr lang="en-US" sz="85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行业扫描 · 模型能力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模型能力的三个事实，直接决定我们管线的技术选型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model-table"/>
          <p:cNvGraphicFramePr>
            <a:graphicFrameLocks noGrp="1"/>
          </p:cNvGraphicFramePr>
          <p:nvPr/>
        </p:nvGraphicFramePr>
        <p:xfrm>
          <a:off x="609600" y="1498600"/>
          <a:ext cx="10972800" cy="3175000"/>
        </p:xfrm>
        <a:graphic>
          <a:graphicData uri="http://schemas.openxmlformats.org/drawingml/2006/table">
            <a:tbl>
              <a:tblPr/>
              <a:tblGrid>
                <a:gridCol w="1755648"/>
                <a:gridCol w="4389120"/>
                <a:gridCol w="4828032"/>
              </a:tblGrid>
              <a:tr h="4445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能力域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2025–2026 事实（带口径）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对本项目的含义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92075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中文 ASR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开源第一梯队普通话 CER 2.9–4.6%（统一基准）；电话信道恶化至 9.8–14.7%（多源实测）；方言 2026 年大幅收敛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识别已商品化，差异化转向行业热词+角色分离+语义；电话录音是共同洼地，采集端双轨录音是最优解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92075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全模态语音理解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上一代音频 LLM 普遍 30 秒硬限制（官方文档）；新一代宣称 10 小时+输入但无第三方保真实测；情绪识别学术上限 WA≈72%，厂商 88–97% 为不同任务口径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采用"ASR→LLM 级联主路 + 全模态旁路"混合架构；情绪只作辅助信号，不作决策依据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8890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长上下文 vs RAG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头部模型上下文已达百万至两百万 token（2025–2026）；长上下文与 RAG 成本差最高可达 1250 倍（1M 窗口、无缓存条件）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客户记忆与画像不走"全文塞上下文"路线，走结构化供给+RAG 的经济路线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implication-head"/>
          <p:cNvSpPr txBox="1"/>
          <p:nvPr/>
        </p:nvSpPr>
        <p:spPr>
          <a:xfrm>
            <a:off x="609600" y="4902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对本项目的第一行动项</a:t>
            </a:r>
            <a:endParaRPr lang="en-US" sz="1200" noProof="1"/>
          </a:p>
        </p:txBody>
      </p:sp>
      <p:sp>
        <p:nvSpPr>
          <p:cNvPr id="8" name="implication-body"/>
          <p:cNvSpPr txBox="1"/>
          <p:nvPr/>
        </p:nvSpPr>
        <p:spPr>
          <a:xfrm>
            <a:off x="609600" y="5207000"/>
            <a:ext cx="109728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说话人分离在单声道录音上的最好成绩仍为 DER 11.2–13.3%（2025 跨语言基准）——意味着每 100 句客我对话仍有 11–13 句归属错误，意向归属可能被颠倒。</a:t>
            </a:r>
            <a:r>
              <a:rPr lang="en-US" sz="1100" noProof="1" b="1">
                <a:solidFill>
                  <a:srgbClr val="26292E"/>
                </a:solidFill>
                <a:latin typeface="MiSans"/>
                <a:ea typeface="MiSans"/>
              </a:rPr>
              <a:t>从采集源头拿双声道双轨录音接近零成本，后期算法分离昂贵且未解决。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因此：核查 Vios 平台录音输出是否双轨，是整个数据体系的第 1 号行动项。</a:t>
            </a:r>
            <a:endParaRPr lang="en-US" sz="1100" noProof="1"/>
          </a:p>
        </p:txBody>
      </p:sp>
      <p:sp>
        <p:nvSpPr>
          <p:cNvPr id="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资料来源：FireRedASR/Whisper 公开基准（2025–2026）；PyannoteAI/DiariZen 基准（2025）；IEMOCAP 学术基准；TianPan 成本框架（2026-04）。详见报告第 2、5 章</a:t>
            </a:r>
            <a:endParaRPr lang="en-US" sz="850" noProof="1"/>
          </a:p>
        </p:txBody>
      </p:sp>
      <p:sp>
        <p:nvSpPr>
          <p:cNvPr id="1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07</a:t>
            </a:r>
            <a:endParaRPr lang="en-US" sz="85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行业扫描 · GitHub 开源生态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开源盘点：可直接复用的很多，但有三个"许可/能力陷阱"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os-table"/>
          <p:cNvGraphicFramePr>
            <a:graphicFrameLocks noGrp="1"/>
          </p:cNvGraphicFramePr>
          <p:nvPr/>
        </p:nvGraphicFramePr>
        <p:xfrm>
          <a:off x="609600" y="1473200"/>
          <a:ext cx="10972800" cy="3556000"/>
        </p:xfrm>
        <a:graphic>
          <a:graphicData uri="http://schemas.openxmlformats.org/drawingml/2006/table">
            <a:tbl>
              <a:tblPr/>
              <a:tblGrid>
                <a:gridCol w="1645920"/>
                <a:gridCol w="3291840"/>
                <a:gridCol w="1755648"/>
                <a:gridCol w="4279392"/>
              </a:tblGrid>
              <a:tr h="46228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类别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代表项目（star 量级，2026-09 检索时点）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许可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对本项目的借鉴价值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开源 CDP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RudderStack ~4.5k、Jitsu ~5k、LEO CDP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ELv2 / MIT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LEO CDP 是唯一 AI-first 同构蓝图（个人项目，只作参照系不作依赖）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Agent 编排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LangGraph 40k、Dify 151k、Coze Studio ~20k、FastGPT 25k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MIT / 附加条款 / Apache2.0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LangGraph 为生产默认（~400 家企业）；Coze Studio 是纯 Apache2.0 的许可最优解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Agent 记忆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Mem0 60k+、Graphiti 20k、Letta 13k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Apache2.0 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基准罗生门（见 P15），不预选型、先建 golden set 实测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RAG / 知识库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RAGFlow ~90k、LangChain 143k、Milvus 45k、Qdrant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Apache2.0 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GraphRAG 索引 $4–7/文档成本悬崖，LightRAG 作轻量替代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实体解析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Splink 2.2k、Senzing、Zingg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Apache2.0 / 商业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中文实体解析无现成开源实践，须自建比较器+强标识确定性匹配打底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156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语音栈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FunASR 16k、WhisperX 22.6k、emotion2vec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MIT 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中文呼叫中心会话分析端到端 PoC 的首选开源栈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rap-head"/>
          <p:cNvSpPr txBox="1"/>
          <p:nvPr/>
        </p:nvSpPr>
        <p:spPr>
          <a:xfrm>
            <a:off x="609600" y="5232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三个陷阱</a:t>
            </a:r>
            <a:endParaRPr lang="en-US" sz="1200" noProof="1"/>
          </a:p>
        </p:txBody>
      </p:sp>
      <p:sp>
        <p:nvSpPr>
          <p:cNvPr id="8" name="trap-body"/>
          <p:cNvSpPr txBox="1"/>
          <p:nvPr/>
        </p:nvSpPr>
        <p:spPr>
          <a:xfrm>
            <a:off x="609600" y="5511800"/>
            <a:ext cx="109728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① 许可成色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：Dify 附加条款被 OSI 质疑非开源（集团-经销商多租户场景须法务认定）；RudderStack 已改 ELv2。　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② star≠生产采用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：框架选择可改变 30 个百分点表现，须按可靠性工程指标选。　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③ 厂商自测基准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：记忆框架唯一独立复测与自报差 45 分，一切选型须自有数据复测。</a:t>
            </a:r>
            <a:endParaRPr lang="en-US" sz="1050" noProof="1"/>
          </a:p>
        </p:txBody>
      </p:sp>
      <p:sp>
        <p:nvSpPr>
          <p:cNvPr id="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资料来源：GitHub 仓库与许可证原文（2026-09 检索）；OSI 公告（2025-10）。详见报告第 2、10 章</a:t>
            </a:r>
            <a:endParaRPr lang="en-US" sz="850" noProof="1"/>
          </a:p>
        </p:txBody>
      </p:sp>
      <p:sp>
        <p:nvSpPr>
          <p:cNvPr id="1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08</a:t>
            </a:r>
            <a:endParaRPr lang="en-US" sz="85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行业扫描 · 失败率与成功条件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失败率双锚的准确口径，与成功项目的五个共同条件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anchor1-num"/>
          <p:cNvSpPr txBox="1"/>
          <p:nvPr/>
        </p:nvSpPr>
        <p:spPr>
          <a:xfrm>
            <a:off x="609600" y="1524000"/>
            <a:ext cx="3175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C9A869"/>
                </a:solidFill>
                <a:latin typeface="思源宋体"/>
                <a:ea typeface="思源宋体"/>
              </a:rPr>
              <a:t>&gt;40%</a:t>
            </a:r>
            <a:endParaRPr lang="en-US" sz="3200" noProof="1"/>
          </a:p>
        </p:txBody>
      </p:sp>
      <p:sp>
        <p:nvSpPr>
          <p:cNvPr id="7" name="anchor1-cap"/>
          <p:cNvSpPr txBox="1"/>
          <p:nvPr/>
        </p:nvSpPr>
        <p:spPr>
          <a:xfrm>
            <a:off x="609600" y="2209800"/>
            <a:ext cx="3175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Gartner 预测（2025-06-25）：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到 2027 年底超 40% 的 Agentic AI 项目被取消——分析师预测，无公开方法论。</a:t>
            </a:r>
            <a:endParaRPr lang="en-US" sz="1000" noProof="1"/>
          </a:p>
        </p:txBody>
      </p:sp>
      <p:sp>
        <p:nvSpPr>
          <p:cNvPr id="8" name="anchor2-num"/>
          <p:cNvSpPr txBox="1"/>
          <p:nvPr/>
        </p:nvSpPr>
        <p:spPr>
          <a:xfrm>
            <a:off x="4191000" y="1524000"/>
            <a:ext cx="3175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C9A869"/>
                </a:solidFill>
                <a:latin typeface="思源宋体"/>
                <a:ea typeface="思源宋体"/>
              </a:rPr>
              <a:t>95%</a:t>
            </a:r>
            <a:endParaRPr lang="en-US" sz="3200" noProof="1"/>
          </a:p>
        </p:txBody>
      </p:sp>
      <p:sp>
        <p:nvSpPr>
          <p:cNvPr id="9" name="anchor2-cap"/>
          <p:cNvSpPr txBox="1"/>
          <p:nvPr/>
        </p:nvSpPr>
        <p:spPr>
          <a:xfrm>
            <a:off x="4191000" y="2209800"/>
            <a:ext cx="3175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MIT NANDA（2025）：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95% 企业 AI 项目"无可测量 P&amp;L 影响"——非同行评审、缺基线≠失败，但结构性警示成立。</a:t>
            </a:r>
            <a:endParaRPr lang="en-US" sz="1000" noProof="1"/>
          </a:p>
        </p:txBody>
      </p:sp>
      <p:sp>
        <p:nvSpPr>
          <p:cNvPr id="10" name="anchor3-num"/>
          <p:cNvSpPr txBox="1"/>
          <p:nvPr/>
        </p:nvSpPr>
        <p:spPr>
          <a:xfrm>
            <a:off x="7772400" y="1524000"/>
            <a:ext cx="3810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C9A869"/>
                </a:solidFill>
                <a:latin typeface="思源宋体"/>
                <a:ea typeface="思源宋体"/>
              </a:rPr>
              <a:t>67% vs 1/3</a:t>
            </a:r>
            <a:endParaRPr lang="en-US" sz="3200" noProof="1"/>
          </a:p>
        </p:txBody>
      </p:sp>
      <p:sp>
        <p:nvSpPr>
          <p:cNvPr id="11" name="anchor3-cap"/>
          <p:cNvSpPr txBox="1"/>
          <p:nvPr/>
        </p:nvSpPr>
        <p:spPr>
          <a:xfrm>
            <a:off x="7772400" y="2209800"/>
            <a:ext cx="381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外购 vs 自建成功率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（MIT 同研究口径）：外购约 67%、自建约三分之一——自建赢面只在数据主权与跨域编排。</a:t>
            </a:r>
            <a:endParaRPr lang="en-US" sz="1000" noProof="1"/>
          </a:p>
        </p:txBody>
      </p:sp>
      <p:sp>
        <p:nvSpPr>
          <p:cNvPr id="12" name="cond-head"/>
          <p:cNvSpPr txBox="1"/>
          <p:nvPr/>
        </p:nvSpPr>
        <p:spPr>
          <a:xfrm>
            <a:off x="609600" y="34036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成功项目的五个共同条件（多源一致）</a:t>
            </a:r>
            <a:endParaRPr lang="en-US" sz="1200" noProof="1"/>
          </a:p>
        </p:txBody>
      </p:sp>
      <p:sp>
        <p:nvSpPr>
          <p:cNvPr id="13" name="cond-body"/>
          <p:cNvSpPr txBox="1"/>
          <p:nvPr/>
        </p:nvSpPr>
        <p:spPr>
          <a:xfrm>
            <a:off x="609600" y="3708400"/>
            <a:ext cx="5461000" cy="254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1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窄场景起步，单点打穿再扩展</a:t>
            </a:r>
            <a:endParaRPr lang="en-US" sz="1100" noProof="1"/>
          </a:p>
          <a:p>
            <a:pPr>
              <a:lnSpc>
                <a:spcPct val="19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2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深度嵌入现有工作流，而非并列新系统</a:t>
            </a:r>
            <a:endParaRPr lang="en-US" sz="1100" noProof="1"/>
          </a:p>
          <a:p>
            <a:pPr>
              <a:lnSpc>
                <a:spcPct val="19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3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有明确业务 Owner 背指标</a:t>
            </a:r>
            <a:endParaRPr lang="en-US" sz="1100" noProof="1"/>
          </a:p>
          <a:p>
            <a:pPr>
              <a:lnSpc>
                <a:spcPct val="19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4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上线前定基线，对照组从第一天内建</a:t>
            </a:r>
            <a:endParaRPr lang="en-US" sz="1100" noProof="1"/>
          </a:p>
          <a:p>
            <a:pPr>
              <a:lnSpc>
                <a:spcPct val="19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5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工作流重设计——McKinsey 口径：仅 21% 企业做到，但它是 EBIT 影响最强因子</a:t>
            </a:r>
            <a:endParaRPr lang="en-US" sz="1100" noProof="1"/>
          </a:p>
        </p:txBody>
      </p:sp>
      <p:sp>
        <p:nvSpPr>
          <p:cNvPr id="14" name="klarna-head"/>
          <p:cNvSpPr txBox="1"/>
          <p:nvPr/>
        </p:nvSpPr>
        <p:spPr>
          <a:xfrm>
            <a:off x="6477000" y="34036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标本案例：Klarna 反转（须带时点引用）</a:t>
            </a:r>
            <a:endParaRPr lang="en-US" sz="1200" noProof="1"/>
          </a:p>
        </p:txBody>
      </p:sp>
      <p:sp>
        <p:nvSpPr>
          <p:cNvPr id="15" name="klarna-body"/>
          <p:cNvSpPr txBox="1"/>
          <p:nvPr/>
        </p:nvSpPr>
        <p:spPr>
          <a:xfrm>
            <a:off x="6477000" y="3708400"/>
            <a:ext cx="5105400" cy="254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5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2024-02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　官方新闻稿：AI 助手首月 230 万会话、相当于 700 名全职客服、利润改善 $40M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2025-05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　CEO 承认过度裁员致质量下滑，回调人机混合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2025-11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　财报口径 853 FTE / $60M——成功叙事须带时点与反转</a:t>
            </a:r>
            <a:endParaRPr lang="en-US" sz="1000" noProof="1"/>
          </a:p>
          <a:p>
            <a:pPr>
              <a:lnSpc>
                <a:spcPct val="165000"/>
              </a:lnSpc>
              <a:spcBef>
                <a:spcPts val="800"/>
              </a:spcBef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对我们的含义：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Agent 体系按"有界自主+审批门"设计，45% 团队跑混合模式是行业常态；瓶颈在数据层而非 agent 层。</a:t>
            </a:r>
            <a:endParaRPr lang="en-US" sz="1000" noProof="1"/>
          </a:p>
        </p:txBody>
      </p:sp>
      <p:sp>
        <p:nvSpPr>
          <p:cNvPr id="16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资料来源：Gartner 新闻稿（2025-06-25）；MIT NANDA（2025，非同行评审）；McKinsey（2025）；Klarna 官方与财报（2024–2025）。详见报告第 2、10 章</a:t>
            </a:r>
            <a:endParaRPr lang="en-US" sz="850" noProof="1"/>
          </a:p>
        </p:txBody>
      </p:sp>
      <p:sp>
        <p:nvSpPr>
          <p:cNvPr id="17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09</a:t>
            </a:r>
            <a:endParaRPr lang="en-US" sz="85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汽车标杆 · 主动服务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主动服务是已被标杆跑通的赛道：机制公开、经济账成立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bm-table"/>
          <p:cNvGraphicFramePr>
            <a:graphicFrameLocks noGrp="1"/>
          </p:cNvGraphicFramePr>
          <p:nvPr/>
        </p:nvGraphicFramePr>
        <p:xfrm>
          <a:off x="609600" y="1473200"/>
          <a:ext cx="10972800" cy="2133600"/>
        </p:xfrm>
        <a:graphic>
          <a:graphicData uri="http://schemas.openxmlformats.org/drawingml/2006/table">
            <a:tbl>
              <a:tblPr/>
              <a:tblGrid>
                <a:gridCol w="1536192"/>
                <a:gridCol w="3730752"/>
                <a:gridCol w="3291840"/>
                <a:gridCol w="2414016"/>
              </a:tblGrid>
              <a:tr h="4267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标杆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机制（可复用点）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效果数字（口径）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证据等级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576072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问界 CARE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106 项自研预警算法，远程诊断/故障预警/主动服务三平台，7×24 主动预见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累计主动服务 20 万次、省 37 万小时（厂商自报，2025-10）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机制 High / 数字厂商口径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76072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特斯拉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远程诊断四层漏斗：90% 远程诊断、80% 不进店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2024 年 250 万人次远程诊断、均 25 分钟（厂商自报）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机制 High / 数字厂商口径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54736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蔚来/福田等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服务卫士秒级诊断；福田"检测→督促返厂+工单推送+配件预准备"闭环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新能源重卡电池故障率 -67%（厂商口径）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机制 High / 数字厂商口径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nps-img"/>
          <p:cNvPicPr/>
          <p:nvPr/>
        </p:nvPicPr>
        <p:blipFill>
          <a:blip r:embed="rId2"/>
          <a:srcRect l="-3087" r="-3087"/>
          <a:stretch>
            <a:fillRect/>
          </a:stretch>
        </p:blipFill>
        <p:spPr>
          <a:xfrm>
            <a:off x="609600" y="3810000"/>
            <a:ext cx="5334000" cy="2413000"/>
          </a:xfrm>
          <a:prstGeom prst="rect">
            <a:avLst/>
          </a:prstGeom>
          <a:ln>
            <a:noFill/>
          </a:ln>
        </p:spPr>
      </p:pic>
      <p:sp>
        <p:nvSpPr>
          <p:cNvPr id="8" name="mvp-head"/>
          <p:cNvSpPr txBox="1"/>
          <p:nvPr/>
        </p:nvSpPr>
        <p:spPr>
          <a:xfrm>
            <a:off x="6350000" y="3810000"/>
            <a:ext cx="5232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由此锁定一期 MVP：维修进度主动推送</a:t>
            </a:r>
            <a:endParaRPr lang="en-US" sz="1200" noProof="1"/>
          </a:p>
        </p:txBody>
      </p:sp>
      <p:sp>
        <p:nvSpPr>
          <p:cNvPr id="9" name="mvp-body"/>
          <p:cNvSpPr txBox="1"/>
          <p:nvPr/>
        </p:nvSpPr>
        <p:spPr>
          <a:xfrm>
            <a:off x="6350000" y="4114800"/>
            <a:ext cx="5232400" cy="215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六节点（接车/诊断/配件到货/维修/质检/交车）主动推送，单一案例满意度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+25 个百分点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；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需求侧第三方佐证：69.5% 用户想看到维保进度而 4S 不提供（凯睿赛驰调研）；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交付/零件延迟安抚已是行业标配，但补偿须感知客户外部损失情境（小鹏固定积分 SOP 撞国补窗口失效的教训）；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打扰风险低：服务类触达不受营销频控同等级约束，授权路径清晰。</a:t>
            </a:r>
            <a:endParaRPr lang="en-US" sz="1050" noProof="1"/>
          </a:p>
        </p:txBody>
      </p:sp>
      <p:sp>
        <p:nvSpPr>
          <p:cNvPr id="10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资料来源：张兴海演讲（2025-10）；特斯拉官方（2024–2025）；凯睿赛驰调研；图为问界 NPS 多机构口径漂移（益普索/杰兰路/J.D. Power，带时点）。详见报告第 3、8 章</a:t>
            </a:r>
            <a:endParaRPr lang="en-US" sz="850" noProof="1"/>
          </a:p>
        </p:txBody>
      </p:sp>
      <p:sp>
        <p:nvSpPr>
          <p:cNvPr id="11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10</a:t>
            </a:r>
            <a:endParaRPr lang="en-US" sz="85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汽车标杆 · 成交促进与用户运营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成交侧标杆打法已收敛，但一切效果数字须用买方基准校准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hq-head"/>
          <p:cNvSpPr txBox="1"/>
          <p:nvPr/>
        </p:nvSpPr>
        <p:spPr>
          <a:xfrm>
            <a:off x="609600" y="14732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标杆打法（供应商口径，作上限看待）</a:t>
            </a:r>
            <a:endParaRPr lang="en-US" sz="1200" noProof="1"/>
          </a:p>
        </p:txBody>
      </p:sp>
      <p:sp>
        <p:nvSpPr>
          <p:cNvPr id="7" name="hq-body"/>
          <p:cNvSpPr txBox="1"/>
          <p:nvPr/>
        </p:nvSpPr>
        <p:spPr>
          <a:xfrm>
            <a:off x="609600" y="1778000"/>
            <a:ext cx="55880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红旗/瓴羊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　半年成交数据冷启动 → 两店 A/B 测试 → Top10% 线索 3.5 倍转化、成交 +11%（供应商自报）——方法论细节完整，是一期范本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长安福特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　中央 DCC 双呼模式，进店率 +10%（供应商口径）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吉利银河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　IM 私聊→意向 62%（窄口径）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北汽福田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　600 万保客+车联网数据驱动增换购，线索成本仅 80 元（供应商口径）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奕派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　生命周期服务地图，置换转化 +18%（厂商口径）</a:t>
            </a:r>
            <a:endParaRPr lang="en-US" sz="1050" noProof="1"/>
          </a:p>
        </p:txBody>
      </p:sp>
      <p:sp>
        <p:nvSpPr>
          <p:cNvPr id="8" name="buyer-head"/>
          <p:cNvSpPr txBox="1"/>
          <p:nvPr/>
        </p:nvSpPr>
        <p:spPr>
          <a:xfrm>
            <a:off x="609600" y="42164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买方基准（甄别一切厂商数字的锚）</a:t>
            </a:r>
            <a:endParaRPr lang="en-US" sz="1200" noProof="1"/>
          </a:p>
        </p:txBody>
      </p:sp>
      <p:sp>
        <p:nvSpPr>
          <p:cNvPr id="9" name="buyer-body"/>
          <p:cNvSpPr txBox="1"/>
          <p:nvPr/>
        </p:nvSpPr>
        <p:spPr>
          <a:xfrm>
            <a:off x="609600" y="4521200"/>
            <a:ext cx="5588000" cy="177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垂媒线索有效性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25–28%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、线索成交率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32–35%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、单台成交成本约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2200 元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（经销商访谈+财新，Medium-High）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行业线索成交转化率公开口径互相打架（4–8% / 6.8% / 12.7%）——</a:t>
            </a: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无口径定义的数字不引用、不决策</a:t>
            </a:r>
            <a:endParaRPr lang="en-US" sz="1050" noProof="1"/>
          </a:p>
          <a:p>
            <a:pPr>
              <a:lnSpc>
                <a:spcPct val="17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AI 外呼宣传接通率 70–85%，实测均值 56.4%——</a:t>
            </a: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供应商数字普遍约 30% 水分</a:t>
            </a:r>
            <a:endParaRPr lang="en-US" sz="1050" noProof="1"/>
          </a:p>
        </p:txBody>
      </p:sp>
      <p:pic>
        <p:nvPicPr>
          <p:cNvPr id="10" name="sga-img"/>
          <p:cNvPicPr/>
          <p:nvPr/>
        </p:nvPicPr>
        <p:blipFill>
          <a:blip r:embed="rId2"/>
          <a:srcRect l="-935" r="-935"/>
          <a:stretch>
            <a:fillRect/>
          </a:stretch>
        </p:blipFill>
        <p:spPr>
          <a:xfrm>
            <a:off x="6604000" y="1473200"/>
            <a:ext cx="4978400" cy="3175000"/>
          </a:xfrm>
          <a:prstGeom prst="rect">
            <a:avLst/>
          </a:prstGeom>
          <a:ln>
            <a:noFill/>
          </a:ln>
        </p:spPr>
      </p:pic>
      <p:sp>
        <p:nvSpPr>
          <p:cNvPr id="11" name="sga-note"/>
          <p:cNvSpPr txBox="1"/>
          <p:nvPr/>
        </p:nvSpPr>
        <p:spPr>
          <a:xfrm>
            <a:off x="6604000" y="4724400"/>
            <a:ext cx="49784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蔚来涟漪模式的反面账：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转介绍占销量 40–69%（口径混用、非审计）的同时，服务无忧单户年亏 4000 元（李斌自认）、单车 SG&amp;A 数倍于理想。</a:t>
            </a:r>
            <a:endParaRPr lang="en-US" sz="1000" noProof="1"/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含义：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用户运营要做，但关怀强度须有单位经济约束——这正是"频控+holdout"内建的理由。</a:t>
            </a:r>
            <a:endParaRPr lang="en-US" sz="1000" noProof="1"/>
          </a:p>
        </p:txBody>
      </p:sp>
      <p:sp>
        <p:nvSpPr>
          <p:cNvPr id="12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资料来源：各供应商案例（自报口径）；经销商访谈+财新（2023–2025）；李斌访谈与财报推算。详见报告第 3 章</a:t>
            </a:r>
            <a:endParaRPr lang="en-US" sz="850" noProof="1"/>
          </a:p>
        </p:txBody>
      </p:sp>
      <p:sp>
        <p:nvSpPr>
          <p:cNvPr id="13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11</a:t>
            </a:r>
            <a:endParaRPr lang="en-US" sz="85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汽车标杆 · 数据归属博弈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本项目最大的风险不是技术：客户数据归属是商务谈判问题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ch-table"/>
          <p:cNvGraphicFramePr>
            <a:graphicFrameLocks noGrp="1"/>
          </p:cNvGraphicFramePr>
          <p:nvPr/>
        </p:nvGraphicFramePr>
        <p:xfrm>
          <a:off x="609600" y="1473200"/>
          <a:ext cx="10972800" cy="2413000"/>
        </p:xfrm>
        <a:graphic>
          <a:graphicData uri="http://schemas.openxmlformats.org/drawingml/2006/table">
            <a:tbl>
              <a:tblPr/>
              <a:tblGrid>
                <a:gridCol w="2194560"/>
                <a:gridCol w="4608576"/>
                <a:gridCol w="4169664"/>
              </a:tblGrid>
              <a:tr h="43434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案例（时点）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事实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对我们的含义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65151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奔驰澳洲（2023-08 判决）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38 家经销商诉奔驰代理制败诉，标的 6.5 亿澳元；法官认定经销商"事实上胜诉、法律上败诉"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代理制/直营的本质动机是主机厂回收客户关系与全量数据；数据条款须先于系统建设谈判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5151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大众（2025-12）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终止欧洲电动车代理直销，C 端回归经销商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代理制浪潮退却——数据归属无标准答案，须以合同逐条约定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67564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smart D2C（现行）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佣金=销售佣金+交付佣金两段制，区域独家"少商多店"，数据与定价归车企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最清晰的分账样本：渠道让渡数据的前提是获得经营对价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isk-head"/>
          <p:cNvSpPr txBox="1"/>
          <p:nvPr/>
        </p:nvSpPr>
        <p:spPr>
          <a:xfrm>
            <a:off x="609600" y="4089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落地要求：给渠道的"数据共享对价"清单（先于系统建设）</a:t>
            </a:r>
            <a:endParaRPr lang="en-US" sz="1200" noProof="1"/>
          </a:p>
        </p:txBody>
      </p:sp>
      <p:sp>
        <p:nvSpPr>
          <p:cNvPr id="8" name="risk-body"/>
          <p:cNvSpPr txBox="1"/>
          <p:nvPr/>
        </p:nvSpPr>
        <p:spPr>
          <a:xfrm>
            <a:off x="609600" y="4394200"/>
            <a:ext cx="109728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8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①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渠道经营看板——门店级线索转化、试驾执行率、服务履约的可视化回流，让经销商从数据上交者变为数据受益者</a:t>
            </a:r>
            <a:endParaRPr lang="en-US" sz="1100" noProof="1"/>
          </a:p>
          <a:p>
            <a:pPr>
              <a:lnSpc>
                <a:spcPct val="18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②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分级名单机制——线索评级结果与门店共享，换取全链路跟进数据回传</a:t>
            </a:r>
            <a:endParaRPr lang="en-US" sz="1100" noProof="1"/>
          </a:p>
          <a:p>
            <a:pPr>
              <a:lnSpc>
                <a:spcPct val="18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③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倒闭风险隔离——30+ 车企倒闭致数百万车主服务断供（威马/极越/哪吒/高合），架构须内建离线降级与异地容灾，售后数据托管预案</a:t>
            </a:r>
            <a:endParaRPr lang="en-US" sz="1100" noProof="1"/>
          </a:p>
          <a:p>
            <a:pPr>
              <a:lnSpc>
                <a:spcPct val="180000"/>
              </a:lnSpc>
            </a:pPr>
            <a:r>
              <a:rPr lang="en-US" sz="1100" noProof="1" b="1">
                <a:solidFill>
                  <a:srgbClr val="C9A869"/>
                </a:solidFill>
                <a:latin typeface="MiSans"/>
                <a:ea typeface="MiSans"/>
              </a:rPr>
              <a:t>④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行业背景——八大上市经销商集团 2025 年七家合计亏 60 亿，渠道议价能力窗口期短暂</a:t>
            </a:r>
            <a:endParaRPr lang="en-US" sz="1100" noProof="1"/>
          </a:p>
        </p:txBody>
      </p:sp>
      <p:sp>
        <p:nvSpPr>
          <p:cNvPr id="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资料来源：澳大利亚联邦法院判决（2023-08）；大众官方声明（2025-12）；smart 渠道文件；上市经销商集团财报（2025）。详见报告第 3 章</a:t>
            </a:r>
            <a:endParaRPr lang="en-US" sz="850" noProof="1"/>
          </a:p>
        </p:txBody>
      </p:sp>
      <p:sp>
        <p:nvSpPr>
          <p:cNvPr id="1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12</a:t>
            </a:r>
            <a:endParaRPr lang="en-US" sz="85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架构设计 · 总体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七层参考架构：数据主权在自有湖仓，按"Agent 第一读者"倒推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l6-band"/>
          <p:cNvSpPr/>
          <p:nvPr/>
        </p:nvSpPr>
        <p:spPr>
          <a:xfrm>
            <a:off x="609600" y="1473200"/>
            <a:ext cx="7112000" cy="584200"/>
          </a:xfrm>
          <a:prstGeom prst="rect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7" name="l6-text"/>
          <p:cNvSpPr txBox="1"/>
          <p:nvPr/>
        </p:nvSpPr>
        <p:spPr>
          <a:xfrm>
            <a:off x="762000" y="14732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FFFFFF"/>
                </a:solidFill>
                <a:latin typeface="MiSans"/>
                <a:ea typeface="MiSans"/>
              </a:rPr>
              <a:t>L6 评估反馈层</a:t>
            </a:r>
            <a:r>
              <a:rPr lang="en-US" sz="1100" noProof="1">
                <a:solidFill>
                  <a:srgbClr val="FFFFFF"/>
                </a:solidFill>
                <a:latin typeface="MiSans"/>
                <a:ea typeface="MiSans"/>
              </a:rPr>
              <a:t>　随机 holdout · uplift 增量度量 · 结果回流</a:t>
            </a:r>
            <a:endParaRPr lang="en-US" sz="1100" noProof="1"/>
          </a:p>
        </p:txBody>
      </p:sp>
      <p:sp>
        <p:nvSpPr>
          <p:cNvPr id="8" name="l5-band"/>
          <p:cNvSpPr/>
          <p:nvPr/>
        </p:nvSpPr>
        <p:spPr>
          <a:xfrm>
            <a:off x="609600" y="2133600"/>
            <a:ext cx="7112000" cy="584200"/>
          </a:xfrm>
          <a:prstGeom prst="rect">
            <a:avLst/>
          </a:prstGeom>
          <a:solidFill>
            <a:srgbClr val="41618C"/>
          </a:solidFill>
          <a:ln>
            <a:noFill/>
          </a:ln>
        </p:spPr>
      </p:sp>
      <p:sp>
        <p:nvSpPr>
          <p:cNvPr id="9" name="l5-text"/>
          <p:cNvSpPr txBox="1"/>
          <p:nvPr/>
        </p:nvSpPr>
        <p:spPr>
          <a:xfrm>
            <a:off x="762000" y="21336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FFFFFF"/>
                </a:solidFill>
                <a:latin typeface="MiSans"/>
                <a:ea typeface="MiSans"/>
              </a:rPr>
              <a:t>L5 执行触达层</a:t>
            </a:r>
            <a:r>
              <a:rPr lang="en-US" sz="1100" noProof="1">
                <a:solidFill>
                  <a:srgbClr val="FFFFFF"/>
                </a:solidFill>
                <a:latin typeface="MiSans"/>
                <a:ea typeface="MiSans"/>
              </a:rPr>
              <a:t>　企微/外呼/App 通道 · 频控闸门 · 审批门</a:t>
            </a:r>
            <a:endParaRPr lang="en-US" sz="1100" noProof="1"/>
          </a:p>
        </p:txBody>
      </p:sp>
      <p:sp>
        <p:nvSpPr>
          <p:cNvPr id="10" name="l4-band"/>
          <p:cNvSpPr/>
          <p:nvPr/>
        </p:nvSpPr>
        <p:spPr>
          <a:xfrm>
            <a:off x="609600" y="2794000"/>
            <a:ext cx="7112000" cy="584200"/>
          </a:xfrm>
          <a:prstGeom prst="rect">
            <a:avLst/>
          </a:prstGeom>
          <a:solidFill>
            <a:srgbClr val="5C7CA3"/>
          </a:solidFill>
          <a:ln>
            <a:noFill/>
          </a:ln>
        </p:spPr>
      </p:sp>
      <p:sp>
        <p:nvSpPr>
          <p:cNvPr id="11" name="l4-text"/>
          <p:cNvSpPr txBox="1"/>
          <p:nvPr/>
        </p:nvSpPr>
        <p:spPr>
          <a:xfrm>
            <a:off x="762000" y="27940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FFFFFF"/>
                </a:solidFill>
                <a:latin typeface="MiSans"/>
                <a:ea typeface="MiSans"/>
              </a:rPr>
              <a:t>L4 决策仲裁层</a:t>
            </a:r>
            <a:r>
              <a:rPr lang="en-US" sz="1100" noProof="1">
                <a:solidFill>
                  <a:srgbClr val="FFFFFF"/>
                </a:solidFill>
                <a:latin typeface="MiSans"/>
                <a:ea typeface="MiSans"/>
              </a:rPr>
              <a:t>　NBA 仲裁（候选含"不动作"）· 风险分层 HITL</a:t>
            </a:r>
            <a:endParaRPr lang="en-US" sz="1100" noProof="1"/>
          </a:p>
        </p:txBody>
      </p:sp>
      <p:sp>
        <p:nvSpPr>
          <p:cNvPr id="12" name="l3-band"/>
          <p:cNvSpPr/>
          <p:nvPr/>
        </p:nvSpPr>
        <p:spPr>
          <a:xfrm>
            <a:off x="609600" y="3454400"/>
            <a:ext cx="7112000" cy="584200"/>
          </a:xfrm>
          <a:prstGeom prst="rect">
            <a:avLst/>
          </a:prstGeom>
          <a:solidFill>
            <a:srgbClr val="7C93AD"/>
          </a:solidFill>
          <a:ln>
            <a:noFill/>
          </a:ln>
        </p:spPr>
      </p:sp>
      <p:sp>
        <p:nvSpPr>
          <p:cNvPr id="13" name="l3-text"/>
          <p:cNvSpPr txBox="1"/>
          <p:nvPr/>
        </p:nvSpPr>
        <p:spPr>
          <a:xfrm>
            <a:off x="762000" y="34544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FFFFFF"/>
                </a:solidFill>
                <a:latin typeface="MiSans"/>
                <a:ea typeface="MiSans"/>
              </a:rPr>
              <a:t>L3 客户智能层</a:t>
            </a:r>
            <a:r>
              <a:rPr lang="en-US" sz="1100" noProof="1">
                <a:solidFill>
                  <a:srgbClr val="FFFFFF"/>
                </a:solidFill>
                <a:latin typeface="MiSans"/>
                <a:ea typeface="MiSans"/>
              </a:rPr>
              <a:t>　身份 OneID · 画像 · 洞察 · 客户记忆</a:t>
            </a:r>
            <a:endParaRPr lang="en-US" sz="1100" noProof="1"/>
          </a:p>
        </p:txBody>
      </p:sp>
      <p:sp>
        <p:nvSpPr>
          <p:cNvPr id="14" name="l2-band"/>
          <p:cNvSpPr/>
          <p:nvPr/>
        </p:nvSpPr>
        <p:spPr>
          <a:xfrm>
            <a:off x="609600" y="4114800"/>
            <a:ext cx="7112000" cy="584200"/>
          </a:xfrm>
          <a:prstGeom prst="rect">
            <a:avLst/>
          </a:prstGeom>
          <a:solidFill>
            <a:srgbClr val="9AAEC2"/>
          </a:solidFill>
          <a:ln>
            <a:noFill/>
          </a:ln>
        </p:spPr>
      </p:sp>
      <p:sp>
        <p:nvSpPr>
          <p:cNvPr id="15" name="l2-text"/>
          <p:cNvSpPr txBox="1"/>
          <p:nvPr/>
        </p:nvSpPr>
        <p:spPr>
          <a:xfrm>
            <a:off x="762000" y="41148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FFFFFF"/>
                </a:solidFill>
                <a:latin typeface="MiSans"/>
                <a:ea typeface="MiSans"/>
              </a:rPr>
              <a:t>L2 语义本体层</a:t>
            </a:r>
            <a:r>
              <a:rPr lang="en-US" sz="1100" noProof="1">
                <a:solidFill>
                  <a:srgbClr val="FFFFFF"/>
                </a:solidFill>
                <a:latin typeface="MiSans"/>
                <a:ea typeface="MiSans"/>
              </a:rPr>
              <a:t>　语义层 · 场景化服务层（Serving Gold）· 数据契约</a:t>
            </a:r>
            <a:endParaRPr lang="en-US" sz="1100" noProof="1"/>
          </a:p>
        </p:txBody>
      </p:sp>
      <p:sp>
        <p:nvSpPr>
          <p:cNvPr id="16" name="l1-band"/>
          <p:cNvSpPr/>
          <p:nvPr/>
        </p:nvSpPr>
        <p:spPr>
          <a:xfrm>
            <a:off x="609600" y="4775200"/>
            <a:ext cx="7112000" cy="584200"/>
          </a:xfrm>
          <a:prstGeom prst="rect">
            <a:avLst/>
          </a:prstGeom>
          <a:solidFill>
            <a:srgbClr val="E8EEF4"/>
          </a:solidFill>
          <a:ln w="9525">
            <a:solidFill>
              <a:srgbClr val="D8DEE4"/>
            </a:solidFill>
          </a:ln>
        </p:spPr>
      </p:sp>
      <p:sp>
        <p:nvSpPr>
          <p:cNvPr id="17" name="l1-text"/>
          <p:cNvSpPr txBox="1"/>
          <p:nvPr/>
        </p:nvSpPr>
        <p:spPr>
          <a:xfrm>
            <a:off x="762000" y="47752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26292E"/>
                </a:solidFill>
                <a:latin typeface="MiSans"/>
                <a:ea typeface="MiSans"/>
              </a:rPr>
              <a:t>L1 湖仓治理层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Medallion 分层 · MDM 前置 Silver · crosswalk 交叉引用表</a:t>
            </a:r>
            <a:endParaRPr lang="en-US" sz="1100" noProof="1"/>
          </a:p>
        </p:txBody>
      </p:sp>
      <p:sp>
        <p:nvSpPr>
          <p:cNvPr id="18" name="l0-band"/>
          <p:cNvSpPr/>
          <p:nvPr/>
        </p:nvSpPr>
        <p:spPr>
          <a:xfrm>
            <a:off x="609600" y="5435600"/>
            <a:ext cx="7112000" cy="584200"/>
          </a:xfrm>
          <a:prstGeom prst="rect">
            <a:avLst/>
          </a:prstGeom>
          <a:solidFill>
            <a:srgbClr val="F4F7FA"/>
          </a:solidFill>
          <a:ln w="9525">
            <a:solidFill>
              <a:srgbClr val="D8DEE4"/>
            </a:solidFill>
          </a:ln>
        </p:spPr>
      </p:sp>
      <p:sp>
        <p:nvSpPr>
          <p:cNvPr id="19" name="l0-text"/>
          <p:cNvSpPr txBox="1"/>
          <p:nvPr/>
        </p:nvSpPr>
        <p:spPr>
          <a:xfrm>
            <a:off x="762000" y="5435600"/>
            <a:ext cx="6858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00" noProof="1" b="1">
                <a:solidFill>
                  <a:srgbClr val="26292E"/>
                </a:solidFill>
                <a:latin typeface="MiSans"/>
                <a:ea typeface="MiSans"/>
              </a:rPr>
              <a:t>L0 连接供给层</a:t>
            </a:r>
            <a:r>
              <a:rPr lang="en-US" sz="1100" noProof="1">
                <a:solidFill>
                  <a:srgbClr val="26292E"/>
                </a:solidFill>
                <a:latin typeface="MiSans"/>
                <a:ea typeface="MiSans"/>
              </a:rPr>
              <a:t>　CRM/DMS/Vios/企微存档/舆情/车联网 多源接入</a:t>
            </a:r>
            <a:endParaRPr lang="en-US" sz="1100" noProof="1"/>
          </a:p>
        </p:txBody>
      </p:sp>
      <p:sp>
        <p:nvSpPr>
          <p:cNvPr id="20" name="cross1"/>
          <p:cNvSpPr/>
          <p:nvPr/>
        </p:nvSpPr>
        <p:spPr>
          <a:xfrm>
            <a:off x="7874000" y="1473200"/>
            <a:ext cx="127000" cy="1905000"/>
          </a:xfrm>
          <a:prstGeom prst="rect">
            <a:avLst/>
          </a:prstGeom>
          <a:solidFill>
            <a:srgbClr val="C9A869"/>
          </a:solidFill>
          <a:ln>
            <a:noFill/>
          </a:ln>
        </p:spPr>
      </p:sp>
      <p:sp>
        <p:nvSpPr>
          <p:cNvPr id="21" name="cross1-text"/>
          <p:cNvSpPr txBox="1"/>
          <p:nvPr/>
        </p:nvSpPr>
        <p:spPr>
          <a:xfrm>
            <a:off x="8077200" y="1473200"/>
            <a:ext cx="9906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治理与合规（consent 运行时校验）</a:t>
            </a:r>
            <a:endParaRPr lang="en-US" sz="1000" noProof="1"/>
          </a:p>
        </p:txBody>
      </p:sp>
      <p:sp>
        <p:nvSpPr>
          <p:cNvPr id="22" name="cross2"/>
          <p:cNvSpPr/>
          <p:nvPr/>
        </p:nvSpPr>
        <p:spPr>
          <a:xfrm>
            <a:off x="9118600" y="1473200"/>
            <a:ext cx="127000" cy="1905000"/>
          </a:xfrm>
          <a:prstGeom prst="rect">
            <a:avLst/>
          </a:prstGeom>
          <a:solidFill>
            <a:srgbClr val="C9A869"/>
          </a:solidFill>
          <a:ln>
            <a:noFill/>
          </a:ln>
        </p:spPr>
      </p:sp>
      <p:sp>
        <p:nvSpPr>
          <p:cNvPr id="23" name="cross2-text"/>
          <p:cNvSpPr txBox="1"/>
          <p:nvPr/>
        </p:nvSpPr>
        <p:spPr>
          <a:xfrm>
            <a:off x="9321800" y="1473200"/>
            <a:ext cx="9906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可观测性（成本计量作预算闸门）</a:t>
            </a:r>
            <a:endParaRPr lang="en-US" sz="1000" noProof="1"/>
          </a:p>
        </p:txBody>
      </p:sp>
      <p:sp>
        <p:nvSpPr>
          <p:cNvPr id="24" name="cross3"/>
          <p:cNvSpPr/>
          <p:nvPr/>
        </p:nvSpPr>
        <p:spPr>
          <a:xfrm>
            <a:off x="10363200" y="1473200"/>
            <a:ext cx="127000" cy="1905000"/>
          </a:xfrm>
          <a:prstGeom prst="rect">
            <a:avLst/>
          </a:prstGeom>
          <a:solidFill>
            <a:srgbClr val="C9A869"/>
          </a:solidFill>
          <a:ln>
            <a:noFill/>
          </a:ln>
        </p:spPr>
      </p:sp>
      <p:sp>
        <p:nvSpPr>
          <p:cNvPr id="25" name="cross3-text"/>
          <p:cNvSpPr txBox="1"/>
          <p:nvPr/>
        </p:nvSpPr>
        <p:spPr>
          <a:xfrm>
            <a:off x="10566400" y="1473200"/>
            <a:ext cx="10160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人机协同（审批门位置）</a:t>
            </a:r>
            <a:endParaRPr lang="en-US" sz="1000" noProof="1"/>
          </a:p>
        </p:txBody>
      </p:sp>
      <p:sp>
        <p:nvSpPr>
          <p:cNvPr id="26" name="principle-body"/>
          <p:cNvSpPr txBox="1"/>
          <p:nvPr/>
        </p:nvSpPr>
        <p:spPr>
          <a:xfrm>
            <a:off x="7874000" y="3683000"/>
            <a:ext cx="37084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5000"/>
              </a:lnSpc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三条设计原则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数据主权在自有湖仓——模型与通道可换，资产不丢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按 Agent 第一读者倒推——MCP 工具清单设计优先于编排选型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· "赋能关系"落到对象模型——客户/车辆/顾问/consent 为一等公民</a:t>
            </a:r>
            <a:endParaRPr lang="en-US" sz="1000" noProof="1"/>
          </a:p>
          <a:p>
            <a:pPr>
              <a:lnSpc>
                <a:spcPct val="165000"/>
              </a:lnSpc>
              <a:spcBef>
                <a:spcPts val="800"/>
              </a:spcBef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可靠性硬约束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单步 95% × 20 步 ≈ 36% 端到端——拆短链路+确定性校验+节点级重试，而非换模型</a:t>
            </a:r>
            <a:endParaRPr lang="en-US" sz="1000" noProof="1"/>
          </a:p>
          <a:p>
            <a:pPr>
              <a:lnSpc>
                <a:spcPct val="165000"/>
              </a:lnSpc>
              <a:spcBef>
                <a:spcPts val="800"/>
              </a:spcBef>
            </a:pP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边界</a:t>
            </a:r>
            <a:endParaRPr lang="en-US" sz="1000" noProof="1"/>
          </a:p>
          <a:p>
            <a:pPr>
              <a:lnSpc>
                <a:spcPct val="165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车联原始遥测不灌入客户链路（成本论证见报告 4.3）</a:t>
            </a:r>
            <a:endParaRPr lang="en-US" sz="1000" noProof="1"/>
          </a:p>
        </p:txBody>
      </p:sp>
      <p:sp>
        <p:nvSpPr>
          <p:cNvPr id="27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架构综合自 Salesforce/Adobe/Sierra/Databricks 四套参考架构的同构收敛（2025–2026）。详见报告第 4 章</a:t>
            </a:r>
            <a:endParaRPr lang="en-US" sz="850" noProof="1"/>
          </a:p>
        </p:txBody>
      </p:sp>
      <p:sp>
        <p:nvSpPr>
          <p:cNvPr id="28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13</a:t>
            </a:r>
            <a:endParaRPr lang="en-US" sz="85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架构设计 · 数据体系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非结构化管线：洞察上限在采集层就已锁死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flow-s1"/>
          <p:cNvSpPr/>
          <p:nvPr/>
        </p:nvSpPr>
        <p:spPr>
          <a:xfrm>
            <a:off x="609600" y="1524000"/>
            <a:ext cx="2540000" cy="812800"/>
          </a:xfrm>
          <a:prstGeom prst="rect">
            <a:avLst/>
          </a:prstGeom>
          <a:solidFill>
            <a:srgbClr val="1E3D59"/>
          </a:solidFill>
          <a:ln>
            <a:noFill/>
          </a:ln>
        </p:spPr>
      </p:sp>
      <p:sp>
        <p:nvSpPr>
          <p:cNvPr id="7" name="flow-s1t"/>
          <p:cNvSpPr txBox="1"/>
          <p:nvPr/>
        </p:nvSpPr>
        <p:spPr>
          <a:xfrm>
            <a:off x="711200" y="1524000"/>
            <a:ext cx="23368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050" noProof="1" b="1">
                <a:solidFill>
                  <a:srgbClr val="FFFFFF"/>
                </a:solidFill>
                <a:latin typeface="MiSans"/>
                <a:ea typeface="MiSans"/>
              </a:rPr>
              <a:t>采集端</a:t>
            </a:r>
            <a:endParaRPr lang="en-US" sz="1050" noProof="1"/>
          </a:p>
          <a:p>
            <a:pPr algn="l">
              <a:lnSpc>
                <a:spcPct val="140000"/>
              </a:lnSpc>
            </a:pPr>
            <a:r>
              <a:rPr lang="en-US" sz="1050" noProof="1">
                <a:solidFill>
                  <a:srgbClr val="FFFFFF"/>
                </a:solidFill>
                <a:latin typeface="MiSans"/>
                <a:ea typeface="MiSans"/>
              </a:rPr>
              <a:t>双轨录音 / 企微存档 / 舆情 / 工牌（合规告知前置）</a:t>
            </a:r>
            <a:endParaRPr lang="en-US" sz="1050" noProof="1"/>
          </a:p>
        </p:txBody>
      </p:sp>
      <p:sp>
        <p:nvSpPr>
          <p:cNvPr id="8" name="flow-a1"/>
          <p:cNvSpPr/>
          <p:nvPr>
            <p:extLst>
              <p:ext uri="{F5677B7D-0D2A-4D9B-9A5C-6D8D7D0E5A5D}">
                <pptd:line encoding="base64url">eyJ2aWV3Qm94IjpbMzYsNF0sInBvaW50cyI6IjAsMiAzNiwyIiwiY3VydmUiOiJzaGFycCJ9</pptd:line>
              </p:ext>
            </p:extLst>
          </p:nvPr>
        </p:nvSpPr>
        <p:spPr>
          <a:xfrm>
            <a:off x="3200400" y="1905000"/>
            <a:ext cx="457200" cy="50800"/>
          </a:xfrm>
          <a:custGeom>
            <a:avLst/>
            <a:gdLst/>
            <a:ahLst/>
            <a:cxnLst/>
            <a:rect l="l" t="t" r="r" b="b"/>
            <a:pathLst>
              <a:path w="36" h="4">
                <a:moveTo>
                  <a:pt x="0" y="2"/>
                </a:moveTo>
                <a:lnTo>
                  <a:pt x="36" y="2"/>
                </a:lnTo>
              </a:path>
            </a:pathLst>
          </a:custGeom>
          <a:noFill/>
          <a:ln w="19050">
            <a:solidFill>
              <a:srgbClr val="41618C"/>
            </a:solidFill>
            <a:tailEnd type="arrow"/>
          </a:ln>
        </p:spPr>
      </p:sp>
      <p:sp>
        <p:nvSpPr>
          <p:cNvPr id="9" name="flow-s2"/>
          <p:cNvSpPr/>
          <p:nvPr/>
        </p:nvSpPr>
        <p:spPr>
          <a:xfrm>
            <a:off x="3708400" y="1524000"/>
            <a:ext cx="2540000" cy="812800"/>
          </a:xfrm>
          <a:prstGeom prst="rect">
            <a:avLst/>
          </a:prstGeom>
          <a:solidFill>
            <a:srgbClr val="41618C"/>
          </a:solidFill>
          <a:ln>
            <a:noFill/>
          </a:ln>
        </p:spPr>
      </p:sp>
      <p:sp>
        <p:nvSpPr>
          <p:cNvPr id="10" name="flow-s2t"/>
          <p:cNvSpPr txBox="1"/>
          <p:nvPr/>
        </p:nvSpPr>
        <p:spPr>
          <a:xfrm>
            <a:off x="3810000" y="1524000"/>
            <a:ext cx="23368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050" noProof="1" b="1">
                <a:solidFill>
                  <a:srgbClr val="FFFFFF"/>
                </a:solidFill>
                <a:latin typeface="MiSans"/>
                <a:ea typeface="MiSans"/>
              </a:rPr>
              <a:t>理解管线</a:t>
            </a:r>
            <a:endParaRPr lang="en-US" sz="1050" noProof="1"/>
          </a:p>
          <a:p>
            <a:pPr algn="l">
              <a:lnSpc>
                <a:spcPct val="140000"/>
              </a:lnSpc>
            </a:pPr>
            <a:r>
              <a:rPr lang="en-US" sz="1050" noProof="1">
                <a:solidFill>
                  <a:srgbClr val="FFFFFF"/>
                </a:solidFill>
                <a:latin typeface="MiSans"/>
                <a:ea typeface="MiSans"/>
              </a:rPr>
              <a:t>ASR+热词 / 角色分离 / 情绪（辅助）/ 全模态旁路</a:t>
            </a:r>
            <a:endParaRPr lang="en-US" sz="1050" noProof="1"/>
          </a:p>
        </p:txBody>
      </p:sp>
      <p:sp>
        <p:nvSpPr>
          <p:cNvPr id="11" name="flow-a2"/>
          <p:cNvSpPr/>
          <p:nvPr>
            <p:extLst>
              <p:ext uri="{F5677B7D-0D2A-4D9B-9A5C-6D8D7D0E5A5D}">
                <pptd:line encoding="base64url">eyJ2aWV3Qm94IjpbMzYsNF0sInBvaW50cyI6IjAsMiAzNiwyIiwiY3VydmUiOiJzaGFycCJ9</pptd:line>
              </p:ext>
            </p:extLst>
          </p:nvPr>
        </p:nvSpPr>
        <p:spPr>
          <a:xfrm>
            <a:off x="6299200" y="1905000"/>
            <a:ext cx="457200" cy="50800"/>
          </a:xfrm>
          <a:custGeom>
            <a:avLst/>
            <a:gdLst/>
            <a:ahLst/>
            <a:cxnLst/>
            <a:rect l="l" t="t" r="r" b="b"/>
            <a:pathLst>
              <a:path w="36" h="4">
                <a:moveTo>
                  <a:pt x="0" y="2"/>
                </a:moveTo>
                <a:lnTo>
                  <a:pt x="36" y="2"/>
                </a:lnTo>
              </a:path>
            </a:pathLst>
          </a:custGeom>
          <a:noFill/>
          <a:ln w="19050">
            <a:solidFill>
              <a:srgbClr val="41618C"/>
            </a:solidFill>
            <a:tailEnd type="arrow"/>
          </a:ln>
        </p:spPr>
      </p:sp>
      <p:sp>
        <p:nvSpPr>
          <p:cNvPr id="12" name="flow-s3"/>
          <p:cNvSpPr/>
          <p:nvPr/>
        </p:nvSpPr>
        <p:spPr>
          <a:xfrm>
            <a:off x="6807200" y="1524000"/>
            <a:ext cx="2540000" cy="812800"/>
          </a:xfrm>
          <a:prstGeom prst="rect">
            <a:avLst/>
          </a:prstGeom>
          <a:solidFill>
            <a:srgbClr val="5C7CA3"/>
          </a:solidFill>
          <a:ln>
            <a:noFill/>
          </a:ln>
        </p:spPr>
      </p:sp>
      <p:sp>
        <p:nvSpPr>
          <p:cNvPr id="13" name="flow-s3t"/>
          <p:cNvSpPr txBox="1"/>
          <p:nvPr/>
        </p:nvSpPr>
        <p:spPr>
          <a:xfrm>
            <a:off x="6908800" y="1524000"/>
            <a:ext cx="23368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050" noProof="1" b="1">
                <a:solidFill>
                  <a:srgbClr val="FFFFFF"/>
                </a:solidFill>
                <a:latin typeface="MiSans"/>
                <a:ea typeface="MiSans"/>
              </a:rPr>
              <a:t>结构化抽取</a:t>
            </a:r>
            <a:endParaRPr lang="en-US" sz="1050" noProof="1"/>
          </a:p>
          <a:p>
            <a:pPr algn="l">
              <a:lnSpc>
                <a:spcPct val="140000"/>
              </a:lnSpc>
            </a:pPr>
            <a:r>
              <a:rPr lang="en-US" sz="1050" noProof="1">
                <a:solidFill>
                  <a:srgbClr val="FFFFFF"/>
                </a:solidFill>
                <a:latin typeface="MiSans"/>
                <a:ea typeface="MiSans"/>
              </a:rPr>
              <a:t>schema-first + LLM + 校验器，七字段事实标准</a:t>
            </a:r>
            <a:endParaRPr lang="en-US" sz="1050" noProof="1"/>
          </a:p>
        </p:txBody>
      </p:sp>
      <p:sp>
        <p:nvSpPr>
          <p:cNvPr id="14" name="flow-a3"/>
          <p:cNvSpPr/>
          <p:nvPr>
            <p:extLst>
              <p:ext uri="{F5677B7D-0D2A-4D9B-9A5C-6D8D7D0E5A5D}">
                <pptd:line encoding="base64url">eyJ2aWV3Qm94IjpbMzYsNF0sInBvaW50cyI6IjAsMiAzNiwyIiwiY3VydmUiOiJzaGFycCJ9</pptd:line>
              </p:ext>
            </p:extLst>
          </p:nvPr>
        </p:nvSpPr>
        <p:spPr>
          <a:xfrm>
            <a:off x="9398000" y="1905000"/>
            <a:ext cx="457200" cy="50800"/>
          </a:xfrm>
          <a:custGeom>
            <a:avLst/>
            <a:gdLst/>
            <a:ahLst/>
            <a:cxnLst/>
            <a:rect l="l" t="t" r="r" b="b"/>
            <a:pathLst>
              <a:path w="36" h="4">
                <a:moveTo>
                  <a:pt x="0" y="2"/>
                </a:moveTo>
                <a:lnTo>
                  <a:pt x="36" y="2"/>
                </a:lnTo>
              </a:path>
            </a:pathLst>
          </a:custGeom>
          <a:noFill/>
          <a:ln w="19050">
            <a:solidFill>
              <a:srgbClr val="41618C"/>
            </a:solidFill>
            <a:tailEnd type="arrow"/>
          </a:ln>
        </p:spPr>
      </p:sp>
      <p:sp>
        <p:nvSpPr>
          <p:cNvPr id="15" name="flow-s4"/>
          <p:cNvSpPr/>
          <p:nvPr/>
        </p:nvSpPr>
        <p:spPr>
          <a:xfrm>
            <a:off x="9906000" y="1524000"/>
            <a:ext cx="1676400" cy="812800"/>
          </a:xfrm>
          <a:prstGeom prst="rect">
            <a:avLst/>
          </a:prstGeom>
          <a:solidFill>
            <a:srgbClr val="C9A869"/>
          </a:solidFill>
          <a:ln>
            <a:noFill/>
          </a:ln>
        </p:spPr>
      </p:sp>
      <p:sp>
        <p:nvSpPr>
          <p:cNvPr id="16" name="flow-s4t"/>
          <p:cNvSpPr txBox="1"/>
          <p:nvPr/>
        </p:nvSpPr>
        <p:spPr>
          <a:xfrm>
            <a:off x="9982200" y="1524000"/>
            <a:ext cx="15240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050" noProof="1" b="1">
                <a:solidFill>
                  <a:srgbClr val="FFFFFF"/>
                </a:solidFill>
                <a:latin typeface="MiSans"/>
                <a:ea typeface="MiSans"/>
              </a:rPr>
              <a:t>入湖回填</a:t>
            </a:r>
            <a:endParaRPr lang="en-US" sz="1050" noProof="1"/>
          </a:p>
          <a:p>
            <a:pPr algn="l">
              <a:lnSpc>
                <a:spcPct val="140000"/>
              </a:lnSpc>
            </a:pPr>
            <a:r>
              <a:rPr lang="en-US" sz="1050" noProof="1">
                <a:solidFill>
                  <a:srgbClr val="FFFFFF"/>
                </a:solidFill>
                <a:latin typeface="MiSans"/>
                <a:ea typeface="MiSans"/>
              </a:rPr>
              <a:t>置信度 &lt;0.6 分流人工审核</a:t>
            </a:r>
            <a:endParaRPr lang="en-US" sz="1050" noProof="1"/>
          </a:p>
        </p:txBody>
      </p:sp>
      <p:graphicFrame>
        <p:nvGraphicFramePr>
          <p:cNvPr id="17" name="data-table"/>
          <p:cNvGraphicFramePr>
            <a:graphicFrameLocks noGrp="1"/>
          </p:cNvGraphicFramePr>
          <p:nvPr/>
        </p:nvGraphicFramePr>
        <p:xfrm>
          <a:off x="609600" y="2667000"/>
          <a:ext cx="10972800" cy="2413000"/>
        </p:xfrm>
        <a:graphic>
          <a:graphicData uri="http://schemas.openxmlformats.org/drawingml/2006/table">
            <a:tbl>
              <a:tblPr/>
              <a:tblGrid>
                <a:gridCol w="1975104"/>
                <a:gridCol w="4608576"/>
                <a:gridCol w="4389120"/>
              </a:tblGrid>
              <a:tr h="38608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数据源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关键工程事实（口径）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决策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5067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Vios 录音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双轨录音接近零成本解决角色归属；单声道算法分离 DER 11.2–13.3% 未解决（2025 基准）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第 1 号行动项：核查 Vios 输出是否双轨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067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企微会话存档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官方 API（RSA+AES、增量拉取、延迟 5–15 分钟）；2026-01 涨价 100%（900/1800 元/席/年）；专区"可用不可见"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一期开通（开始留存历史）、二期接入；个人号历史聊天无合规路径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067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会话抽取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schema-first+LLM+校验器 F1 0.866 vs 规则 0.258（学术）；汽车七字段：意向车型/预算/用车场景/决策角色/决策周期/竞品/核心异议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抽取即回填画像；字段级 F1 取代转写 CER 作业务指标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067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论坛/舆情/VOC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车质网 2025 年投诉 227,803 宗（+31.6%）；智能工牌已有 21 品牌 8500 门店产品化先例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四期再接入；工牌/展厅视频须显性告知+可拒绝、禁用人脸识别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oneid-body"/>
          <p:cNvSpPr txBox="1"/>
          <p:nvPr/>
        </p:nvSpPr>
        <p:spPr>
          <a:xfrm>
            <a:off x="609600" y="5283200"/>
            <a:ext cx="109728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OneID 双主键：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手机号 + UnionID 确定性锚定打底，概率匹配扩展；微信资产全部绑同一开放平台主体，自建应用持有 UnionID 明文。开源实测示警：Splink 百万条 9.24 秒但召回偏弱、真实脏数据 precision 60–76.5%（MERAI 论文）——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中文实体解析无现成开源方案，比较器须自研并自有数据复测。</a:t>
            </a:r>
            <a:endParaRPr lang="en-US" sz="1050" noProof="1"/>
          </a:p>
        </p:txBody>
      </p:sp>
      <p:sp>
        <p:nvSpPr>
          <p:cNvPr id="1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资料来源：企业微信官方文档（2025–2026）；学术基准（2025）；车质网年报（2026-01）；MERAI 论文。详见报告第 5 章</a:t>
            </a:r>
            <a:endParaRPr lang="en-US" sz="850" noProof="1"/>
          </a:p>
        </p:txBody>
      </p:sp>
      <p:sp>
        <p:nvSpPr>
          <p:cNvPr id="2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14</a:t>
            </a:r>
            <a:endParaRPr lang="en-US" sz="850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架构设计 · 客户理解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客户记忆是"伪成熟"组件：唯一可信路径是自建 golden set 实测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mem-table"/>
          <p:cNvGraphicFramePr>
            <a:graphicFrameLocks noGrp="1"/>
          </p:cNvGraphicFramePr>
          <p:nvPr/>
        </p:nvGraphicFramePr>
        <p:xfrm>
          <a:off x="609600" y="1473200"/>
          <a:ext cx="10972800" cy="2159000"/>
        </p:xfrm>
        <a:graphic>
          <a:graphicData uri="http://schemas.openxmlformats.org/drawingml/2006/table">
            <a:tbl>
              <a:tblPr/>
              <a:tblGrid>
                <a:gridCol w="2414016"/>
                <a:gridCol w="3072384"/>
                <a:gridCol w="2852928"/>
                <a:gridCol w="2633472"/>
              </a:tblGrid>
              <a:tr h="43180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证据口径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数字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条件限定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可用性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5829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厂商自报（Mem0 官方，2026-04）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LongMemEval 94.4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托管平台新算法、无公开 harness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仅作上限参考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8293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独立复测（KTH 等同口径横评）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Mem0 49.0–57.5；RAG≈Mem0 且 TCO 仅 1/8.4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特定基准+judge+版本，互不兼容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方向性参考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56134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删除/遗忘合规实测（DeepLethe）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开源 Graphiti 仅 4.4–7.0%；所有框架最高约 68%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测的是删除控制面，与召回能力正交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对 PIPL 删除权是硬预警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mem-note"/>
          <p:cNvSpPr txBox="1"/>
          <p:nvPr/>
        </p:nvSpPr>
        <p:spPr>
          <a:xfrm>
            <a:off x="609600" y="3759200"/>
            <a:ext cx="109728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结论：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没有任何已发表数字可直接拍板选型。用自有语料建 30 题以上 golden set（含删除、时点查询、矛盾更新三类题）+ 开源 harness 实测；PIPL 被遗忘权要求自建 mutation-time 删除层（实测可升至 91.7–93.2%）。</a:t>
            </a:r>
            <a:endParaRPr lang="en-US" sz="1050" noProof="1"/>
          </a:p>
        </p:txBody>
      </p:sp>
      <p:sp>
        <p:nvSpPr>
          <p:cNvPr id="8" name="profile-head"/>
          <p:cNvSpPr txBox="1"/>
          <p:nvPr/>
        </p:nvSpPr>
        <p:spPr>
          <a:xfrm>
            <a:off x="609600" y="45212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画像与标签：车企独有飞轮</a:t>
            </a:r>
            <a:endParaRPr lang="en-US" sz="1200" noProof="1"/>
          </a:p>
        </p:txBody>
      </p:sp>
      <p:sp>
        <p:nvSpPr>
          <p:cNvPr id="9" name="profile-body"/>
          <p:cNvSpPr txBox="1"/>
          <p:nvPr/>
        </p:nvSpPr>
        <p:spPr>
          <a:xfrm>
            <a:off x="609600" y="4826000"/>
            <a:ext cx="5461000" cy="147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10 大类 100+ 标签起步；反面教训：2000+ 标签案例仅 15% 高频使用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销售顾问人工标注 → 算法训练样本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是行业独特杠杆（企微汽车行业版实战）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"画像=记忆的阈值化沉淀"：同类偏好 5 场景重复才写入，防画像抖动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准确率验证四法：留出集/人工抽检/覆盖度-准确度-稳定性/A/B 实验</a:t>
            </a:r>
            <a:endParaRPr lang="en-US" sz="1050" noProof="1"/>
          </a:p>
        </p:txBody>
      </p:sp>
      <p:sp>
        <p:nvSpPr>
          <p:cNvPr id="10" name="group-head"/>
          <p:cNvSpPr txBox="1"/>
          <p:nvPr/>
        </p:nvSpPr>
        <p:spPr>
          <a:xfrm>
            <a:off x="6477000" y="45212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群体智能：放大与反哺（对应您的要求）</a:t>
            </a:r>
            <a:endParaRPr lang="en-US" sz="1200" noProof="1"/>
          </a:p>
        </p:txBody>
      </p:sp>
      <p:sp>
        <p:nvSpPr>
          <p:cNvPr id="11" name="group-body"/>
          <p:cNvSpPr txBox="1"/>
          <p:nvPr/>
        </p:nvSpPr>
        <p:spPr>
          <a:xfrm>
            <a:off x="6477000" y="4826000"/>
            <a:ext cx="5105400" cy="147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个体→群体三路径：显式相似 / PU learning / 图嵌入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群体→个体反哺：群体差异对比、联邦学习冷启动、模式检测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预测建模：LLM embedding+轻量分类器（流失 89%）优于零样本打分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警示：整车超低频购买不适用 BG/NBD 传统模型；lookalike 须防敏感属性推断</a:t>
            </a:r>
            <a:endParaRPr lang="en-US" sz="1050" noProof="1"/>
          </a:p>
        </p:txBody>
      </p:sp>
      <p:sp>
        <p:nvSpPr>
          <p:cNvPr id="12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资料来源：三篇 arXiv 原文核对（2026）；KTH 横评（2026-01）；企微汽车行业版案例。详见报告第 6 章及专项验证文件</a:t>
            </a:r>
            <a:endParaRPr lang="en-US" sz="850" noProof="1"/>
          </a:p>
        </p:txBody>
      </p:sp>
      <p:sp>
        <p:nvSpPr>
          <p:cNvPr id="13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15</a:t>
            </a:r>
            <a:endParaRPr lang="en-US" sz="85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架构设计 · Agent 体系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四类 Agent 角色 + 有界自主：可靠性是工程问题，不是模型问题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agent-table"/>
          <p:cNvGraphicFramePr>
            <a:graphicFrameLocks noGrp="1"/>
          </p:cNvGraphicFramePr>
          <p:nvPr/>
        </p:nvGraphicFramePr>
        <p:xfrm>
          <a:off x="609600" y="1473200"/>
          <a:ext cx="10972800" cy="2133600"/>
        </p:xfrm>
        <a:graphic>
          <a:graphicData uri="http://schemas.openxmlformats.org/drawingml/2006/table">
            <a:tbl>
              <a:tblPr/>
              <a:tblGrid>
                <a:gridCol w="1755648"/>
                <a:gridCol w="3291840"/>
                <a:gridCol w="2194560"/>
                <a:gridCol w="1755648"/>
                <a:gridCol w="1975104"/>
              </a:tblGrid>
              <a:tr h="38404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Agent 角色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职责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读写权限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HITL 级别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评估指标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43738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数据丰富 Agent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从对话/工单回填画像与记忆（参照微软 D365 Data Enrichment Agent：建议/自动两档+回滚+审计）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读全部、写画像建议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低置信人工审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字段级 F1 / 采纳率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3738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场景触达 Agent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主动服务/关怀/成交的触达执行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读画像、写触达记录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审批门分级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增量转化 / 退订率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3738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顾问 Copilot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企微侧边栏：一句话操作 CRM、语音录单、金牌话术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读写 CRM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人在环中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跟进及时率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3738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质检 Agent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对其他 Agent 的输出做质检（D365 QA Agent 已 GA）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只读+评分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抽检复核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质检覆盖率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liab-head"/>
          <p:cNvSpPr txBox="1"/>
          <p:nvPr/>
        </p:nvSpPr>
        <p:spPr>
          <a:xfrm>
            <a:off x="609600" y="38100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可靠性工程：单步预算反推法</a:t>
            </a:r>
            <a:endParaRPr lang="en-US" sz="1200" noProof="1"/>
          </a:p>
        </p:txBody>
      </p:sp>
      <p:sp>
        <p:nvSpPr>
          <p:cNvPr id="8" name="reliab-body"/>
          <p:cNvSpPr txBox="1"/>
          <p:nvPr/>
        </p:nvSpPr>
        <p:spPr>
          <a:xfrm>
            <a:off x="609600" y="4114800"/>
            <a:ext cx="5588000" cy="215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悖论：单步 95% 可靠 → 20 步端到端仅约 36%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反推：20 步链路要 90% 端到端，单步须 ≥99.5%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应对：拆短链路 + 确定性校验 + 节点级重试 + pass^k 看板——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而不是换更强的模型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编排默认 LangGraph（1.0 GA 2025-10，节点级断点续跑是分水岭）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写路径五层控制：零信任身份/OAuth 2.1/读写分离 scope/工具级审计/写操作人工批准</a:t>
            </a:r>
            <a:endParaRPr lang="en-US" sz="1050" noProof="1"/>
          </a:p>
        </p:txBody>
      </p:sp>
      <p:sp>
        <p:nvSpPr>
          <p:cNvPr id="9" name="pro-head"/>
          <p:cNvSpPr txBox="1"/>
          <p:nvPr/>
        </p:nvSpPr>
        <p:spPr>
          <a:xfrm>
            <a:off x="6477000" y="38100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主动式 Agent：干预时机是硬科学</a:t>
            </a:r>
            <a:endParaRPr lang="en-US" sz="1200" noProof="1"/>
          </a:p>
        </p:txBody>
      </p:sp>
      <p:sp>
        <p:nvSpPr>
          <p:cNvPr id="10" name="pro-body"/>
          <p:cNvSpPr txBox="1"/>
          <p:nvPr/>
        </p:nvSpPr>
        <p:spPr>
          <a:xfrm>
            <a:off x="6477000" y="4114800"/>
            <a:ext cx="5105400" cy="215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Pare-Bench（143 任务）：前沿模型干预时机得分仅 42%，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"提议率越低越好"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清华 Proactive Agent：把"用户可拒绝"作为一等信号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架构：Observe-Execute 分离 + 事件驱动触发 + 审批门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触达合规硬约束：同意/录音留存/退订通道；21:00–8:00 禁呼</a:t>
            </a:r>
            <a:endParaRPr lang="en-US" sz="1050" noProof="1"/>
          </a:p>
          <a:p>
            <a:pPr>
              <a:lnSpc>
                <a:spcPct val="160000"/>
              </a:lnSpc>
            </a:pP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· "AI SDR 全自动叙事已死"：45% 团队跑混合模式，瓶颈在数据层</a:t>
            </a:r>
            <a:endParaRPr lang="en-US" sz="1050" noProof="1"/>
          </a:p>
        </p:txBody>
      </p:sp>
      <p:sp>
        <p:nvSpPr>
          <p:cNvPr id="11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资料来源：微软 D365 官方文档（2026）；LangGraph（2025-10）；Pare-Bench/清华 Proactive Agent 论文；安全机构 MCP 测评（2026）。详见报告第 7 章</a:t>
            </a:r>
            <a:endParaRPr lang="en-US" sz="850" noProof="1"/>
          </a:p>
        </p:txBody>
      </p:sp>
      <p:sp>
        <p:nvSpPr>
          <p:cNvPr id="12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16</a:t>
            </a:r>
            <a:endParaRPr lang="en-US" sz="850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架构设计 · 场景引擎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同一座数据湖，三组取数视图：场景×数据需求总表（节选）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sc-table"/>
          <p:cNvGraphicFramePr>
            <a:graphicFrameLocks noGrp="1"/>
          </p:cNvGraphicFramePr>
          <p:nvPr/>
        </p:nvGraphicFramePr>
        <p:xfrm>
          <a:off x="609600" y="1473200"/>
          <a:ext cx="10972800" cy="3048000"/>
        </p:xfrm>
        <a:graphic>
          <a:graphicData uri="http://schemas.openxmlformats.org/drawingml/2006/table">
            <a:tbl>
              <a:tblPr/>
              <a:tblGrid>
                <a:gridCol w="1536192"/>
                <a:gridCol w="3511296"/>
                <a:gridCol w="3730752"/>
                <a:gridCol w="2194560"/>
              </a:tblGrid>
              <a:tr h="42672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场景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触发点示例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所需数据（从湖中取什么）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批次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4419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主动服务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维修进度六节点推送；交付/零件延迟安抚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工单节点时间戳、订单状态、配件物流、历史会话情绪 ⚠️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P0（一期）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419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主动服务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车联网故障预警→主动服务工单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故障码/里程/电量信号（脱敏聚合）、服务历史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P1（三期）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419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主动关怀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保养/续保 90-60-30 三级 SOP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保养周期、保单到期日、历史响应偏好 ⚠️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P1（三期先行）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419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主动关怀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生日/年度用车报告等个性化关怀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画像偏好、用车年报聚合数据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P2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419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促进成交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意向评分→试驾邀约；沉默线索分层唤醒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会话七字段抽取、行为事件、历史跟进记录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P2（三期随后）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1148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共用底座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全局频控中心、consent 状态校验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consent_ref、频控计数、OneID 主档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一期准入件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sc-note"/>
          <p:cNvSpPr txBox="1"/>
          <p:nvPr/>
        </p:nvSpPr>
        <p:spPr>
          <a:xfrm>
            <a:off x="609600" y="4673600"/>
            <a:ext cx="109728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落地顺序即合规成本梯度：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⚠️ 字段对应三条合规链路（外部损失情境推断/会话存档/位置足迹），可直接作 PIA 底稿；完整版为 21 行字段级清单（报告 8.4 节表 8-1）。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频控不预设数字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：分通道分人群实测确定，唯一硬约束是渠道方限制。</a:t>
            </a:r>
            <a:endParaRPr lang="en-US" sz="1050" noProof="1"/>
          </a:p>
        </p:txBody>
      </p:sp>
      <p:sp>
        <p:nvSpPr>
          <p:cNvPr id="8" name="nba-body"/>
          <p:cNvSpPr txBox="1"/>
          <p:nvPr/>
        </p:nvSpPr>
        <p:spPr>
          <a:xfrm>
            <a:off x="609600" y="5588000"/>
            <a:ext cx="109728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决策仲裁原则：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候选动作必须包含"不动作"；自动化决策按 PIPL 第 24 条内置说明机制+非个性化选项+人工通道；差评转化概率、情绪三维模型（频率×强度×关联性）驱动黄/红/总监三级 SOP。</a:t>
            </a:r>
            <a:endParaRPr lang="en-US" sz="1050" noProof="1"/>
          </a:p>
        </p:txBody>
      </p:sp>
      <p:sp>
        <p:nvSpPr>
          <p:cNvPr id="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资料来源：报告第 8 章场景×数据需求总表（21 行字段级清单）；Pega/Gartner NBA 演进（2025–2026）；PIPL 第 24 条</a:t>
            </a:r>
            <a:endParaRPr lang="en-US" sz="850" noProof="1"/>
          </a:p>
        </p:txBody>
      </p:sp>
      <p:sp>
        <p:nvSpPr>
          <p:cNvPr id="1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17</a:t>
            </a:r>
            <a:endParaRPr lang="en-US" sz="850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合规与治理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合规不是事后审查，而是与湖仓分层同级的架构输入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comp-table"/>
          <p:cNvGraphicFramePr>
            <a:graphicFrameLocks noGrp="1"/>
          </p:cNvGraphicFramePr>
          <p:nvPr/>
        </p:nvGraphicFramePr>
        <p:xfrm>
          <a:off x="609600" y="1473200"/>
          <a:ext cx="10972800" cy="2794000"/>
        </p:xfrm>
        <a:graphic>
          <a:graphicData uri="http://schemas.openxmlformats.org/drawingml/2006/table">
            <a:tbl>
              <a:tblPr/>
              <a:tblGrid>
                <a:gridCol w="3291840"/>
                <a:gridCol w="3730752"/>
                <a:gridCol w="3950208"/>
              </a:tblGrid>
              <a:tr h="39116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法规要件（条文/判例）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关键要求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架构原语（落点）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48056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PIPL 敏感个人信息单独同意（§28–30；北互 2023 判例：捆绑无效）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逐项单独同意，一揽子同意无效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consent 中心：字段级 consent_ref + retention_till，运行时校验（L1 横切）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8056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PIPL 自动化决策（§24）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说明机制+非个性化选项+人工通道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NBA/线索评分的决策解释接口与人工复核通道（L4）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8056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删除权/被遗忘权（PIPL §47）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删除请求须可执行、可验证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crosswalk 可撤销 + mutation-time 删除层（L1/L3）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8056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汽车数据规定 + 2026 出境指引（27 类 51 项）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座舱数据默认不收集、车内处理、远程访问即出境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车联遥测脱敏聚合后入湖；出境字段级目录管控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80568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采集红线判例（阿维塔 2025-11 / 宝马人脸案 4617 条 / 群控案 2020 判赔 260 万）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录音显性告知+可拒绝；展厅禁用人脸识别；个人微信抓取违法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采集端告知机制为 L0 准入件；企微官方存档为唯一合规通道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comp-note"/>
          <p:cNvSpPr txBox="1"/>
          <p:nvPr/>
        </p:nvSpPr>
        <p:spPr>
          <a:xfrm>
            <a:off x="609600" y="4470400"/>
            <a:ext cx="109728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大模型接入三件套：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脱敏网关（云端只处理逻辑）+ 私有化/专区部署 + 合同禁止供应商训练；供应商评估用信通院生成式 AI 个保 8 部分标准。PIA 五类触发情形本项目几乎全中，报告留存 ≥3 年。</a:t>
            </a:r>
            <a:endParaRPr lang="en-US" sz="1050" noProof="1"/>
          </a:p>
        </p:txBody>
      </p:sp>
      <p:sp>
        <p:nvSpPr>
          <p:cNvPr id="8" name="comp-last"/>
          <p:cNvSpPr txBox="1"/>
          <p:nvPr/>
        </p:nvSpPr>
        <p:spPr>
          <a:xfrm>
            <a:off x="609600" y="53848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最新自律动态（2026-09-15）：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《智能网联汽车数据安全合规与发展倡议》发布——恰逢本项目启动时点，合规姿态本身即是渠道与用户信任资产。</a:t>
            </a:r>
            <a:r>
              <a:rPr lang="en-US" sz="1050" noProof="1">
                <a:solidFill>
                  <a:srgbClr val="5F6B7A"/>
                </a:solidFill>
                <a:latin typeface="MiSans"/>
                <a:ea typeface="MiSans"/>
              </a:rPr>
              <a:t>未决灰区（画像拒绝权缺位、员工同意有效性口径分化、远程访问出境执行尺度）已在报告第 9 章如实标注。</a:t>
            </a:r>
            <a:endParaRPr lang="en-US" sz="1050" noProof="1"/>
          </a:p>
        </p:txBody>
      </p:sp>
      <p:sp>
        <p:nvSpPr>
          <p:cNvPr id="9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资料来源：PIPL 原文；汽车数据安全管理若干规定；八部门出境指引（2026）；北京互联网法院判例；监管通报。详见报告第 9 章</a:t>
            </a:r>
            <a:endParaRPr lang="en-US" sz="850" noProof="1"/>
          </a:p>
        </p:txBody>
      </p:sp>
      <p:sp>
        <p:nvSpPr>
          <p:cNvPr id="10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18</a:t>
            </a:r>
            <a:endParaRPr lang="en-US" sz="850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落地 · 选型与成本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选型建议：开源优先但守住许可底线，预算的大头是数据工程人力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graphicFrame>
        <p:nvGraphicFramePr>
          <p:cNvPr id="6" name="sel-table"/>
          <p:cNvGraphicFramePr>
            <a:graphicFrameLocks noGrp="1"/>
          </p:cNvGraphicFramePr>
          <p:nvPr/>
        </p:nvGraphicFramePr>
        <p:xfrm>
          <a:off x="609600" y="1473200"/>
          <a:ext cx="6858000" cy="3175000"/>
        </p:xfrm>
        <a:graphic>
          <a:graphicData uri="http://schemas.openxmlformats.org/drawingml/2006/table">
            <a:tbl>
              <a:tblPr/>
              <a:tblGrid>
                <a:gridCol w="1645920"/>
                <a:gridCol w="2743200"/>
                <a:gridCol w="2468880"/>
              </a:tblGrid>
              <a:tr h="412750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层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主推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MiSans"/>
                          <a:ea typeface="MiSans"/>
                        </a:rPr>
                        <a:t>替代 / 备注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D59"/>
                    </a:solidFill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流与湖仓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Kafka+Flink → Iceberg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Serverless Kafka 起步（千元级/月）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OLAP 供给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Doris / StarRocks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实时客户 360 有货拉拉/淘宝实证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实体解析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Splink + 自研中文比较器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100 万条 9.24 秒，可扩亿级；中文须自研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Agent 编排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LangGraph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生产默认；节点级断点续跑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内部 Agent 平台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Coze Studio（Apache2.0）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Dify 附加条款须法务认定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  <a:tr h="460375"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 b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语音栈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FunASR + CAM++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>
                        <a:lnSpc>
                          <a:spcPct val="135000"/>
                        </a:lnSpc>
                      </a:pPr>
                      <a:r>
                        <a:rPr lang="en-US" sz="1000" noProof="1">
                          <a:solidFill>
                            <a:srgbClr val="26292E"/>
                          </a:solidFill>
                          <a:latin typeface="MiSans"/>
                          <a:ea typeface="MiSans"/>
                        </a:rPr>
                        <a:t>中文 ASR/分离/情感一站式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>
                      <a:solidFill>
                        <a:srgbClr val="D8DEE4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" name="cost-img"/>
          <p:cNvPicPr/>
          <p:nvPr/>
        </p:nvPicPr>
        <p:blipFill>
          <a:blip r:embed="rId2"/>
          <a:srcRect t="-39593" b="-39593"/>
          <a:stretch>
            <a:fillRect/>
          </a:stretch>
        </p:blipFill>
        <p:spPr>
          <a:xfrm>
            <a:off x="7772400" y="1473200"/>
            <a:ext cx="3810000" cy="2540000"/>
          </a:xfrm>
          <a:prstGeom prst="rect">
            <a:avLst/>
          </a:prstGeom>
          <a:ln>
            <a:noFill/>
          </a:ln>
        </p:spPr>
      </p:pic>
      <p:sp>
        <p:nvSpPr>
          <p:cNvPr id="8" name="cost-note"/>
          <p:cNvSpPr txBox="1"/>
          <p:nvPr/>
        </p:nvSpPr>
        <p:spPr>
          <a:xfrm>
            <a:off x="7772400" y="4089400"/>
            <a:ext cx="3810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首年 TCO 参考区间 $320K–950K（咨询机构估算口径）；</a:t>
            </a:r>
            <a:r>
              <a:rPr lang="en-US" sz="1000" noProof="1" b="1">
                <a:solidFill>
                  <a:srgbClr val="1E3D59"/>
                </a:solidFill>
                <a:latin typeface="MiSans"/>
                <a:ea typeface="MiSans"/>
              </a:rPr>
              <a:t>数据工程人力占预算 ≥50%</a:t>
            </a: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——成本是哑铃形，控范围比选组件更重要。</a:t>
            </a:r>
            <a:endParaRPr lang="en-US" sz="1000" noProof="1"/>
          </a:p>
        </p:txBody>
      </p:sp>
      <p:sp>
        <p:nvSpPr>
          <p:cNvPr id="9" name="buy-body"/>
          <p:cNvSpPr txBox="1"/>
          <p:nvPr/>
        </p:nvSpPr>
        <p:spPr>
          <a:xfrm>
            <a:off x="609600" y="4902200"/>
            <a:ext cx="109728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5000"/>
              </a:lnSpc>
            </a:pPr>
            <a:r>
              <a:rPr lang="en-US" sz="1050" noProof="1" b="1">
                <a:solidFill>
                  <a:srgbClr val="1E3D59"/>
                </a:solidFill>
                <a:latin typeface="MiSans"/>
                <a:ea typeface="MiSans"/>
              </a:rPr>
              <a:t>Build-vs-Buy 决策框架：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外购成功率 67% vs 自建约三分之一（MIT 口径，方向性证据）——客服单点环节优先外购（单价已透明至 $0.5–2.5/解决）；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数据底座、OneID、画像/记忆、场景编排必须自建</a:t>
            </a:r>
            <a:r>
              <a:rPr lang="en-US" sz="1050" noProof="1">
                <a:solidFill>
                  <a:srgbClr val="26292E"/>
                </a:solidFill>
                <a:latin typeface="MiSans"/>
                <a:ea typeface="MiSans"/>
              </a:rPr>
              <a:t>，因为自建赢面在数据主权与跨域编排。Composable 隐性成本：3–5 名专职数据工程师（年化 $45–100 万）。预算纪律：按"试点 ×3–4 倍"报生产化（60% 项目超支 30–50%）。CARIAD 累计 €12–14B 的回撤案例与本项目差 3–4 个数量级——</a:t>
            </a:r>
            <a:r>
              <a:rPr lang="en-US" sz="1050" noProof="1" b="1">
                <a:solidFill>
                  <a:srgbClr val="26292E"/>
                </a:solidFill>
                <a:latin typeface="MiSans"/>
                <a:ea typeface="MiSans"/>
              </a:rPr>
              <a:t>我们的风险在组织与数据，不在金额。</a:t>
            </a:r>
            <a:endParaRPr lang="en-US" sz="1050" noProof="1"/>
          </a:p>
        </p:txBody>
      </p:sp>
      <p:sp>
        <p:nvSpPr>
          <p:cNvPr id="10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资料来源：MIT NANDA（2025）；各项目官方仓库/许可原文（2026-09）；CDP Institute 人力口径；大众财报。详见报告第 10 章</a:t>
            </a:r>
            <a:endParaRPr lang="en-US" sz="850" noProof="1"/>
          </a:p>
        </p:txBody>
      </p:sp>
      <p:sp>
        <p:nvSpPr>
          <p:cNvPr id="11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19</a:t>
            </a:r>
            <a:endParaRPr lang="en-US" sz="850" noProof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09600" y="3556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100" noProof="1" b="1" spc="300" kern="0">
                <a:solidFill>
                  <a:srgbClr val="C9A869"/>
                </a:solidFill>
                <a:latin typeface="MiSans"/>
                <a:ea typeface="MiSans"/>
              </a:rPr>
              <a:t>落地 · 路线图与行动</a:t>
            </a:r>
            <a:endParaRPr lang="en-US" sz="1100" noProof="1"/>
          </a:p>
        </p:txBody>
      </p:sp>
      <p:sp>
        <p:nvSpPr>
          <p:cNvPr id="3" name="header-right"/>
          <p:cNvSpPr txBox="1"/>
          <p:nvPr/>
        </p:nvSpPr>
        <p:spPr>
          <a:xfrm>
            <a:off x="7772400" y="3556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AI 原生客户引擎 · 立项汇报</a:t>
            </a:r>
            <a:endParaRPr lang="en-US" sz="85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635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2200" noProof="1" b="1">
                <a:solidFill>
                  <a:srgbClr val="1E3D59"/>
                </a:solidFill>
                <a:latin typeface="思源宋体"/>
                <a:ea typeface="思源宋体"/>
              </a:rPr>
              <a:t>12 个月四阶段：红旗范式起步，客户面场景最后上</a:t>
            </a:r>
            <a:endParaRPr lang="en-US" sz="2200" noProof="1"/>
          </a:p>
        </p:txBody>
      </p:sp>
      <p:sp>
        <p:nvSpPr>
          <p:cNvPr id="5" name="divider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270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9525">
            <a:solidFill>
              <a:srgbClr val="D8DEE4"/>
            </a:solidFill>
          </a:ln>
        </p:spPr>
      </p:sp>
      <p:sp>
        <p:nvSpPr>
          <p:cNvPr id="6" name="ph1"/>
          <p:cNvSpPr/>
          <p:nvPr/>
        </p:nvSpPr>
        <p:spPr>
          <a:xfrm>
            <a:off x="609600" y="1498600"/>
            <a:ext cx="2590800" cy="584200"/>
          </a:xfrm>
          <a:prstGeom prst="homePlate">
            <a:avLst>
              <a:gd name="adj" fmla="val 28000"/>
            </a:avLst>
          </a:prstGeom>
          <a:solidFill>
            <a:srgbClr val="1E3D59"/>
          </a:solidFill>
          <a:ln>
            <a:noFill/>
          </a:ln>
        </p:spPr>
      </p:sp>
      <p:sp>
        <p:nvSpPr>
          <p:cNvPr id="7" name="ph1t"/>
          <p:cNvSpPr txBox="1"/>
          <p:nvPr/>
        </p:nvSpPr>
        <p:spPr>
          <a:xfrm>
            <a:off x="736600" y="1498600"/>
            <a:ext cx="2286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30000"/>
              </a:lnSpc>
            </a:pPr>
            <a:r>
              <a:rPr lang="en-US" sz="1150" noProof="1" b="1">
                <a:solidFill>
                  <a:srgbClr val="FFFFFF"/>
                </a:solidFill>
                <a:latin typeface="MiSans"/>
                <a:ea typeface="MiSans"/>
              </a:rPr>
              <a:t>一期 0–3 月　单点打穿</a:t>
            </a:r>
            <a:endParaRPr lang="en-US" sz="1150" noProof="1"/>
          </a:p>
        </p:txBody>
      </p:sp>
      <p:sp>
        <p:nvSpPr>
          <p:cNvPr id="8" name="ph2"/>
          <p:cNvSpPr/>
          <p:nvPr/>
        </p:nvSpPr>
        <p:spPr>
          <a:xfrm>
            <a:off x="3327400" y="1498600"/>
            <a:ext cx="2590800" cy="584200"/>
          </a:xfrm>
          <a:prstGeom prst="homePlate">
            <a:avLst>
              <a:gd name="adj" fmla="val 28000"/>
            </a:avLst>
          </a:prstGeom>
          <a:solidFill>
            <a:srgbClr val="41618C"/>
          </a:solidFill>
          <a:ln>
            <a:noFill/>
          </a:ln>
        </p:spPr>
      </p:sp>
      <p:sp>
        <p:nvSpPr>
          <p:cNvPr id="9" name="ph2t"/>
          <p:cNvSpPr txBox="1"/>
          <p:nvPr/>
        </p:nvSpPr>
        <p:spPr>
          <a:xfrm>
            <a:off x="3454400" y="1498600"/>
            <a:ext cx="2286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30000"/>
              </a:lnSpc>
            </a:pPr>
            <a:r>
              <a:rPr lang="en-US" sz="1150" noProof="1" b="1">
                <a:solidFill>
                  <a:srgbClr val="FFFFFF"/>
                </a:solidFill>
                <a:latin typeface="MiSans"/>
                <a:ea typeface="MiSans"/>
              </a:rPr>
              <a:t>二期 3–6 月　底座成型</a:t>
            </a:r>
            <a:endParaRPr lang="en-US" sz="1150" noProof="1"/>
          </a:p>
        </p:txBody>
      </p:sp>
      <p:sp>
        <p:nvSpPr>
          <p:cNvPr id="10" name="ph3"/>
          <p:cNvSpPr/>
          <p:nvPr/>
        </p:nvSpPr>
        <p:spPr>
          <a:xfrm>
            <a:off x="6045200" y="1498600"/>
            <a:ext cx="2590800" cy="584200"/>
          </a:xfrm>
          <a:prstGeom prst="homePlate">
            <a:avLst>
              <a:gd name="adj" fmla="val 28000"/>
            </a:avLst>
          </a:prstGeom>
          <a:solidFill>
            <a:srgbClr val="7C93AD"/>
          </a:solidFill>
          <a:ln>
            <a:noFill/>
          </a:ln>
        </p:spPr>
      </p:sp>
      <p:sp>
        <p:nvSpPr>
          <p:cNvPr id="11" name="ph3t"/>
          <p:cNvSpPr txBox="1"/>
          <p:nvPr/>
        </p:nvSpPr>
        <p:spPr>
          <a:xfrm>
            <a:off x="6172200" y="1498600"/>
            <a:ext cx="2286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30000"/>
              </a:lnSpc>
            </a:pPr>
            <a:r>
              <a:rPr lang="en-US" sz="1150" noProof="1" b="1">
                <a:solidFill>
                  <a:srgbClr val="FFFFFF"/>
                </a:solidFill>
                <a:latin typeface="MiSans"/>
                <a:ea typeface="MiSans"/>
              </a:rPr>
              <a:t>三期 6–12 月　三引擎全开</a:t>
            </a:r>
            <a:endParaRPr lang="en-US" sz="1150" noProof="1"/>
          </a:p>
        </p:txBody>
      </p:sp>
      <p:sp>
        <p:nvSpPr>
          <p:cNvPr id="12" name="ph4"/>
          <p:cNvSpPr/>
          <p:nvPr/>
        </p:nvSpPr>
        <p:spPr>
          <a:xfrm>
            <a:off x="8763000" y="1498600"/>
            <a:ext cx="2819400" cy="584200"/>
          </a:xfrm>
          <a:prstGeom prst="homePlate">
            <a:avLst>
              <a:gd name="adj" fmla="val 28000"/>
            </a:avLst>
          </a:prstGeom>
          <a:solidFill>
            <a:srgbClr val="9AAEC2"/>
          </a:solidFill>
          <a:ln>
            <a:noFill/>
          </a:ln>
        </p:spPr>
      </p:sp>
      <p:sp>
        <p:nvSpPr>
          <p:cNvPr id="13" name="ph4t"/>
          <p:cNvSpPr txBox="1"/>
          <p:nvPr/>
        </p:nvSpPr>
        <p:spPr>
          <a:xfrm>
            <a:off x="8890000" y="1498600"/>
            <a:ext cx="25146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30000"/>
              </a:lnSpc>
            </a:pPr>
            <a:r>
              <a:rPr lang="en-US" sz="1150" noProof="1" b="1">
                <a:solidFill>
                  <a:srgbClr val="FFFFFF"/>
                </a:solidFill>
                <a:latin typeface="MiSans"/>
                <a:ea typeface="MiSans"/>
              </a:rPr>
              <a:t>四期 12 月+　放大与反哺</a:t>
            </a:r>
            <a:endParaRPr lang="en-US" sz="1150" noProof="1"/>
          </a:p>
        </p:txBody>
      </p:sp>
      <p:sp>
        <p:nvSpPr>
          <p:cNvPr id="14" name="ph1-body"/>
          <p:cNvSpPr txBox="1"/>
          <p:nvPr/>
        </p:nvSpPr>
        <p:spPr>
          <a:xfrm>
            <a:off x="609600" y="2209800"/>
            <a:ext cx="25908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1 场景：维修进度推送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2 家门店 A/B + holdout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半年成交数据冷启动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企微存档开通（留存历史）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</a:t>
            </a:r>
            <a:r>
              <a:rPr lang="en-US" sz="950" noProof="1" b="1">
                <a:solidFill>
                  <a:srgbClr val="26292E"/>
                </a:solidFill>
                <a:latin typeface="MiSans"/>
                <a:ea typeface="MiSans"/>
              </a:rPr>
              <a:t>Vios 双轨核查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consent 中心动工</a:t>
            </a:r>
            <a:endParaRPr lang="en-US" sz="950" noProof="1"/>
          </a:p>
        </p:txBody>
      </p:sp>
      <p:sp>
        <p:nvSpPr>
          <p:cNvPr id="15" name="ph2-body"/>
          <p:cNvSpPr txBox="1"/>
          <p:nvPr/>
        </p:nvSpPr>
        <p:spPr>
          <a:xfrm>
            <a:off x="3327400" y="2209800"/>
            <a:ext cx="25908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湖仓+OneID 成型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企微存档管线与专区分析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画像 10 大类标签上线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顾问标注飞轮启动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数据契约 SLO 落地</a:t>
            </a:r>
            <a:endParaRPr lang="en-US" sz="950" noProof="1"/>
          </a:p>
        </p:txBody>
      </p:sp>
      <p:sp>
        <p:nvSpPr>
          <p:cNvPr id="16" name="ph3-body"/>
          <p:cNvSpPr txBox="1"/>
          <p:nvPr/>
        </p:nvSpPr>
        <p:spPr>
          <a:xfrm>
            <a:off x="6045200" y="2209800"/>
            <a:ext cx="25908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场景引擎：关怀先行、成交随后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数据丰富 Agent 先行上线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记忆层 golden set 定选型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增量可归因（uplift）</a:t>
            </a:r>
            <a:endParaRPr lang="en-US" sz="950" noProof="1"/>
          </a:p>
        </p:txBody>
      </p:sp>
      <p:sp>
        <p:nvSpPr>
          <p:cNvPr id="17" name="ph4-body"/>
          <p:cNvSpPr txBox="1"/>
          <p:nvPr/>
        </p:nvSpPr>
        <p:spPr>
          <a:xfrm>
            <a:off x="8763000" y="2209800"/>
            <a:ext cx="28194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外部论坛数据接入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群体智能放大与跨客群反哺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客户面场景最后上</a:t>
            </a:r>
            <a:endParaRPr lang="en-US" sz="950" noProof="1"/>
          </a:p>
          <a:p>
            <a:pPr>
              <a:lnSpc>
                <a:spcPct val="155000"/>
              </a:lnSpc>
            </a:pPr>
            <a:r>
              <a:rPr lang="en-US" sz="950" noProof="1">
                <a:solidFill>
                  <a:srgbClr val="5F6B7A"/>
                </a:solidFill>
                <a:latin typeface="MiSans"/>
                <a:ea typeface="MiSans"/>
              </a:rPr>
              <a:t>· 合规年度复核</a:t>
            </a:r>
            <a:endParaRPr lang="en-US" sz="950" noProof="1"/>
          </a:p>
        </p:txBody>
      </p:sp>
      <p:sp>
        <p:nvSpPr>
          <p:cNvPr id="18" name="act-head"/>
          <p:cNvSpPr txBox="1"/>
          <p:nvPr/>
        </p:nvSpPr>
        <p:spPr>
          <a:xfrm>
            <a:off x="609600" y="43180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30 天立即行动（均不依赖平台采购决策）</a:t>
            </a:r>
            <a:endParaRPr lang="en-US" sz="1200" noProof="1"/>
          </a:p>
        </p:txBody>
      </p:sp>
      <p:sp>
        <p:nvSpPr>
          <p:cNvPr id="19" name="act-body"/>
          <p:cNvSpPr txBox="1"/>
          <p:nvPr/>
        </p:nvSpPr>
        <p:spPr>
          <a:xfrm>
            <a:off x="609600" y="4622800"/>
            <a:ext cx="55880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① Vios 录音双轨核查（采集团队）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② 渠道数据归属谈判启动，带上"共享对价"清单（商务+法务）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③ 企微会话存档开通评估（法务+DPO）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④ 一期两店 A/B 试点设计+基线确定（运营+数据）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⑤ consent 中心需求冻结（数据团队）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⑥ 记忆组件 golden set 出题（30+ 题）</a:t>
            </a:r>
            <a:endParaRPr lang="en-US" sz="1000" noProof="1"/>
          </a:p>
        </p:txBody>
      </p:sp>
      <p:sp>
        <p:nvSpPr>
          <p:cNvPr id="20" name="risk-head"/>
          <p:cNvSpPr txBox="1"/>
          <p:nvPr/>
        </p:nvSpPr>
        <p:spPr>
          <a:xfrm>
            <a:off x="6604000" y="4318000"/>
            <a:ext cx="4978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1E3D59"/>
                </a:solidFill>
                <a:latin typeface="MiSans"/>
                <a:ea typeface="MiSans"/>
              </a:rPr>
              <a:t>风险登记册 Top3（完整 Top5 见报告 10.4）</a:t>
            </a:r>
            <a:endParaRPr lang="en-US" sz="1200" noProof="1"/>
          </a:p>
        </p:txBody>
      </p:sp>
      <p:sp>
        <p:nvSpPr>
          <p:cNvPr id="21" name="risk-body"/>
          <p:cNvSpPr txBox="1"/>
          <p:nvPr/>
        </p:nvSpPr>
        <p:spPr>
          <a:xfrm>
            <a:off x="6604000" y="4622800"/>
            <a:ext cx="49784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① 渠道数据归属</a:t>
            </a: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——非技术风险，谈判先行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② 卖方口径主导的度量环境</a:t>
            </a: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——买方基准（线索有效性 25–28%、成交成本约 2200 元）做 sanity check</a:t>
            </a:r>
            <a:endParaRPr lang="en-US" sz="1000" noProof="1"/>
          </a:p>
          <a:p>
            <a:pPr>
              <a:lnSpc>
                <a:spcPct val="170000"/>
              </a:lnSpc>
            </a:pPr>
            <a:r>
              <a:rPr lang="en-US" sz="1000" noProof="1" b="1">
                <a:solidFill>
                  <a:srgbClr val="26292E"/>
                </a:solidFill>
                <a:latin typeface="MiSans"/>
                <a:ea typeface="MiSans"/>
              </a:rPr>
              <a:t>③ 企微平台条款单向可变</a:t>
            </a:r>
            <a:r>
              <a:rPr lang="en-US" sz="1000" noProof="1">
                <a:solidFill>
                  <a:srgbClr val="26292E"/>
                </a:solidFill>
                <a:latin typeface="MiSans"/>
                <a:ea typeface="MiSans"/>
              </a:rPr>
              <a:t>——身份与画像资产落自有湖仓</a:t>
            </a:r>
            <a:endParaRPr lang="en-US" sz="1000" noProof="1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en-US" sz="1000" noProof="1">
                <a:solidFill>
                  <a:srgbClr val="5F6B7A"/>
                </a:solidFill>
                <a:latin typeface="MiSans"/>
                <a:ea typeface="MiSans"/>
              </a:rPr>
              <a:t>首年预算参考 230–680 万元，人力 ≥50%；先修数据与协议，再谈平台与模型。</a:t>
            </a:r>
            <a:endParaRPr lang="en-US" sz="1000" noProof="1"/>
          </a:p>
        </p:txBody>
      </p:sp>
      <p:sp>
        <p:nvSpPr>
          <p:cNvPr id="22" name="footer-src"/>
          <p:cNvSpPr txBox="1"/>
          <p:nvPr/>
        </p:nvSpPr>
        <p:spPr>
          <a:xfrm>
            <a:off x="609600" y="6527800"/>
            <a:ext cx="965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资料来源：报告第 10 章（路线图/风险登记册/行动清单全表）。本页数字均为建议区间，启动会需冻结验收阈值</a:t>
            </a:r>
            <a:endParaRPr lang="en-US" sz="850" noProof="1"/>
          </a:p>
        </p:txBody>
      </p:sp>
      <p:sp>
        <p:nvSpPr>
          <p:cNvPr id="23" name="page-num"/>
          <p:cNvSpPr txBox="1"/>
          <p:nvPr/>
        </p:nvSpPr>
        <p:spPr>
          <a:xfrm>
            <a:off x="11379200" y="6527800"/>
            <a:ext cx="203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30000"/>
              </a:lnSpc>
            </a:pPr>
            <a:r>
              <a:rPr lang="en-US" sz="850" noProof="1">
                <a:solidFill>
                  <a:srgbClr val="9AA5B1"/>
                </a:solidFill>
                <a:latin typeface="MiSans"/>
                <a:ea typeface="MiSans"/>
              </a:rPr>
              <a:t>20</a:t>
            </a:r>
            <a:endParaRPr lang="en-US" sz="85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20</Slides>
</Properties>
</file>

<file path=docProps/core.xml><?xml version="1.0" encoding="utf-8"?>
<cp:coreProperties xmlns:dc="http://purl.org/dc/elements/1.1/" xmlns:cp="http://schemas.openxmlformats.org/package/2006/metadata/core-properties">
  <dc:title>AI 原生客户引擎——深度调研与架构设计（立项汇报版）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